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312" r:id="rId3"/>
    <p:sldId id="401" r:id="rId4"/>
    <p:sldId id="403" r:id="rId5"/>
    <p:sldId id="313" r:id="rId6"/>
    <p:sldId id="402" r:id="rId7"/>
    <p:sldId id="314" r:id="rId8"/>
    <p:sldId id="315" r:id="rId9"/>
    <p:sldId id="316" r:id="rId10"/>
    <p:sldId id="319" r:id="rId11"/>
    <p:sldId id="320" r:id="rId12"/>
    <p:sldId id="321" r:id="rId13"/>
    <p:sldId id="322" r:id="rId14"/>
    <p:sldId id="380" r:id="rId15"/>
    <p:sldId id="323" r:id="rId16"/>
    <p:sldId id="324" r:id="rId17"/>
    <p:sldId id="325" r:id="rId18"/>
    <p:sldId id="326" r:id="rId19"/>
    <p:sldId id="382" r:id="rId20"/>
    <p:sldId id="381" r:id="rId21"/>
    <p:sldId id="327" r:id="rId22"/>
    <p:sldId id="383" r:id="rId23"/>
    <p:sldId id="32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2" d="100"/>
          <a:sy n="62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FD64-883C-45AB-9AE3-98F1329CD319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9914-4B2B-43D1-AC76-2595DC56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719C-58F5-4EFF-9D77-D73D05492507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cmillanmh.com/science/2008/student/na/scienceinmotion/Common/SIM.html?Module=../Grade4/Chapter8-EarthRevolvesAroundTheSu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rry-eng35.blogspot.co.uk/2012/05/day-night-orbit-rot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408/es0408page01.cfm?chapter_no=visualiz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university.manchester.ac.uk/interactives/science/earthandbeyond/soonmoonearth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0404/es0404page01.cfm?chapter_no=visualiz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700" b="1" dirty="0" smtClean="0">
                <a:solidFill>
                  <a:schemeClr val="bg1"/>
                </a:solidFill>
                <a:effectLst/>
                <a:latin typeface="Kristen ITC"/>
                <a:ea typeface="Times New Roman"/>
              </a:rPr>
              <a:t/>
            </a:r>
            <a:br>
              <a:rPr lang="en-US" sz="6700" b="1" dirty="0" smtClean="0">
                <a:solidFill>
                  <a:schemeClr val="bg1"/>
                </a:solidFill>
                <a:effectLst/>
                <a:latin typeface="Kristen ITC"/>
                <a:ea typeface="Times New Roman"/>
              </a:rPr>
            </a:br>
            <a:r>
              <a:rPr lang="en-US" sz="6700" b="1" dirty="0" smtClean="0">
                <a:solidFill>
                  <a:schemeClr val="bg1"/>
                </a:solidFill>
                <a:effectLst/>
                <a:latin typeface="Kristen ITC"/>
                <a:ea typeface="Times New Roman"/>
              </a:rPr>
              <a:t>Seas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effectLst/>
                <a:latin typeface="Kristen ITC"/>
                <a:ea typeface="Times New Roman"/>
              </a:rPr>
              <a:t>ons</a:t>
            </a:r>
            <a:r>
              <a:rPr lang="en-US" sz="11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11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68" y="1600200"/>
            <a:ext cx="62520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635144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</a:rPr>
              <a:t>Cammi</a:t>
            </a:r>
            <a:r>
              <a:rPr lang="en-US" sz="2400" dirty="0" smtClean="0">
                <a:solidFill>
                  <a:schemeClr val="bg1"/>
                </a:solidFill>
              </a:rPr>
              <a:t> e Goodman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1200"/>
            <a:ext cx="4683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dirty="0" smtClean="0">
                <a:solidFill>
                  <a:schemeClr val="bg1"/>
                </a:solidFill>
                <a:effectLst/>
                <a:latin typeface="Kristen ITC" panose="03050502040202030202" pitchFamily="66" charset="0"/>
                <a:ea typeface="Times New Roman"/>
                <a:cs typeface="Shonar Bangla" panose="020B0502040204020203" pitchFamily="34" charset="0"/>
              </a:rPr>
              <a:t>Causes of Four Seasons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28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00200"/>
            <a:ext cx="4308475" cy="5105400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During the year, Georgia has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summer, fall, winter, and then spring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As the seasons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change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you notice changes in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weather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Summer in Georgia is often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hot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Winter is much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cooler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Spring and fall are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milder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Why is it warmer in summer than in winter? 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953000" cy="5867400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Recall that Earth </a:t>
            </a:r>
            <a:r>
              <a:rPr lang="en-US" sz="28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rotates on its axis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like a top.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When a top spins, the axis </a:t>
            </a:r>
            <a:r>
              <a:rPr lang="en-US" sz="28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points straight up and down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But Earth is not a top.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endParaRPr lang="en-US" sz="1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Earth’s axis is </a:t>
            </a:r>
            <a:r>
              <a:rPr lang="en-US" sz="2800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not straight up and down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Instead, it </a:t>
            </a:r>
            <a:r>
              <a:rPr lang="en-US" sz="28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tilts.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This means part of Earth </a:t>
            </a:r>
            <a:r>
              <a:rPr lang="en-US" sz="28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leans toward the sun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while another part </a:t>
            </a:r>
            <a:r>
              <a:rPr lang="en-US" sz="2800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leans away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1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7611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5562600" cy="6096000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Imagine a line around the middle of Earth.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equator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is an imaginary line that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divides Earth in half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Each half of Earth is a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hemisphere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half of Earth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above t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he equator is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Northern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Hemisphere.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half of Earth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below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the equator is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Southern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Hemisphere.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5747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" y="0"/>
            <a:ext cx="9174480" cy="4525963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When the Northern Hemisphere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tilts toward the sun,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it is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summer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in the Northern Hemisphere. </a:t>
            </a:r>
            <a:endParaRPr lang="en-US" sz="19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The sun’s rays heat the Northern Hemisphere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more than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the Southern Hemisphere. </a:t>
            </a:r>
            <a:endParaRPr lang="en-US" sz="19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7434"/>
            <a:ext cx="6705600" cy="384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9436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Earth Revolves around the sun animated diagram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Earth Moves in two ways</a:t>
            </a:r>
            <a:endParaRPr lang="en-US" sz="48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You know that Earth rotates, or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spins on its axis.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This causes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night and day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 also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revolves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, or moves in a path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around the sun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Recall that this path around the sun is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Earth’s orbit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 takes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one year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to go all the way around the sun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one time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Day and Night Animation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You can see that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Earth’s axis tilts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As Earth revolves, different parts of Earth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 toward the sun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Notice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 when it is summer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Northern Hemisphere. The northern half of the planet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tilts toward the sun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Now notice Earth’s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 when it is winter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Northern Hemisphere. The northern half of Earth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tilts away from the sun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Explore a model of Earth's yearly revolution around the sun.</a:t>
            </a:r>
            <a:endParaRPr lang="en-US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7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"/>
            <a:ext cx="9144000" cy="45259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Look at the seasons in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Southern Hemisphere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When it is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summer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Northern Hemisphere, it is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winter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Southern Hemisphere.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When it is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winter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Northern Hemisphere, it is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summer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Southern Hemisphere.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094"/>
            <a:ext cx="9144000" cy="42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" y="609600"/>
            <a:ext cx="5498352" cy="26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410200" cy="278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8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Because of the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tilt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of the Earth, the direct rays of the sun are focused on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different areas of the globe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at different times of the year</a:t>
            </a:r>
            <a:b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3200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356542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20200" cy="6126163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In places </a:t>
            </a:r>
            <a:r>
              <a:rPr lang="en-US" sz="28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near the equator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, the weather </a:t>
            </a:r>
            <a:r>
              <a:rPr lang="en-US" sz="28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does not change much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from one season to the next. </a:t>
            </a:r>
            <a:endParaRPr lang="en-US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During spring and fall, </a:t>
            </a:r>
            <a:r>
              <a:rPr lang="en-US" sz="28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neither hemisphere tilts 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toward the sun. </a:t>
            </a:r>
            <a:endParaRPr lang="en-US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The sun heats the two hemispheres </a:t>
            </a:r>
            <a:r>
              <a:rPr lang="en-US" sz="28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evenly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. Temperatures are </a:t>
            </a:r>
            <a:r>
              <a:rPr lang="en-US" sz="28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milder.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endParaRPr lang="en-US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71725"/>
            <a:ext cx="6553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Length of Day and Night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991600" cy="5486399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How long day and night are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also changes with the seasons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change in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day length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also affects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temperature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In summer,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days are longer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So,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sun heats Earth’s surface longer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each day in summer. </a:t>
            </a:r>
            <a:endParaRPr lang="en-US" sz="2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In winter, the days are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shorter.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So, 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sun heats Earth’s surface for a shorter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time each day in winter.</a:t>
            </a:r>
            <a:endParaRPr lang="en-US" sz="2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This is one of the reasons that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winter is cooler</a:t>
            </a:r>
            <a:r>
              <a:rPr lang="en-US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than summer. 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Interactive Moon, Sun and Earth 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5821363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Discussion Question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5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Why do Georgia and Alaska have summer at the same time?</a:t>
            </a:r>
            <a:endParaRPr lang="en-US" sz="5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267200" cy="62484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The area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receiving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the most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direct rays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will receive much more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solar energy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that the parts receiving indirect, slanted rays.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The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more slanted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the rays of the sun the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fewer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strike a given area and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less heat energy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is transmitted.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This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unequal heating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 drives our weather and causes the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seasons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Seasons determine the changes in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temperature, precipitation, amount of daylight, and plant growth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If the Earth were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not tilted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, there would be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no seasons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We would experience conditions like those during the </a:t>
            </a:r>
            <a:r>
              <a:rPr lang="en-US" sz="2100" b="1" u="sng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equinoxes all year</a:t>
            </a:r>
            <a:r>
              <a:rPr lang="en-US" sz="2100" dirty="0">
                <a:solidFill>
                  <a:prstClr val="white"/>
                </a:solidFill>
                <a:latin typeface="Lucida Bright"/>
                <a:ea typeface="Times New Roman"/>
                <a:cs typeface="Times New Roman"/>
              </a:rPr>
              <a:t>. </a:t>
            </a:r>
            <a:endParaRPr lang="en-US" sz="16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3463"/>
            <a:ext cx="4343400" cy="367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15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Explore a model of Earth's daily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3200" b="1" u="sng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b="1" u="sng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</a:br>
            <a: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Meteorological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seasons vary from place to place; they are based on general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climatic conditions</a:t>
            </a:r>
            <a:br>
              <a:rPr lang="en-US" sz="32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sz="3200" b="1" u="sng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  <a:t/>
            </a:r>
            <a:br>
              <a:rPr lang="en-US" sz="3200" b="1" u="sng" dirty="0">
                <a:solidFill>
                  <a:schemeClr val="bg1"/>
                </a:solidFill>
                <a:latin typeface="Lucida Bright"/>
                <a:ea typeface="Times New Roman"/>
                <a:cs typeface="Times New Roman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astronomical season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s are the ones marked at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specific intervals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on our calendars.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That’s why you may have cold weather long before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December 21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, the astronomical beginning of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winter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963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Temperate climates have four seasons: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autumn, winter, spring, and summer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</a:t>
            </a:r>
            <a:b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840704"/>
            <a:ext cx="4922520" cy="501729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Locations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near the Equator 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generally experience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two seasons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,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dry and rainy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Polar 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Regions also have two season,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light and dark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61" y="2096452"/>
            <a:ext cx="4255959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28" y="15240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The sun’s rays determine </a:t>
            </a:r>
            <a:r>
              <a:rPr lang="en-US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climate belts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on Earth</a:t>
            </a:r>
            <a:r>
              <a:rPr lang="en-US" dirty="0" smtClean="0">
                <a:effectLst/>
                <a:latin typeface="Lucida Bright"/>
                <a:ea typeface="Times New Roman"/>
                <a:cs typeface="Times New Roman"/>
              </a:rPr>
              <a:t>. </a:t>
            </a:r>
            <a:r>
              <a:rPr lang="en-US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4000" dirty="0" smtClean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9"/>
            <a:ext cx="4648200" cy="5057775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On June 21 and December 21, the uppermost and lowermost rays of the sun mark the imaginary 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Arctic and Antarctic Circles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These lines begin the area where, for 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one day or more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, the sun does 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not set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(June-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Northern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Hemisphere, December 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Southern 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Hemisphere), or </a:t>
            </a:r>
            <a:r>
              <a:rPr lang="en-US" sz="4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rise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 (December-Northern Hemisphere, June-Southern Hemisphere). </a:t>
            </a:r>
            <a:endParaRPr lang="en-US" sz="40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50" y="1295400"/>
            <a:ext cx="24110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48" y="3924172"/>
            <a:ext cx="2411051" cy="247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On those same days, the </a:t>
            </a:r>
            <a:r>
              <a:rPr lang="en-US" sz="2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central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, or most </a:t>
            </a:r>
            <a:r>
              <a:rPr lang="en-US" sz="2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direct rays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of the sun, mark the </a:t>
            </a:r>
            <a:r>
              <a:rPr lang="en-US" sz="2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Tropics of Cancer and Capricorn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. </a:t>
            </a:r>
            <a:endParaRPr lang="en-US" sz="2000" dirty="0">
              <a:solidFill>
                <a:schemeClr val="bg1"/>
              </a:solidFill>
              <a:latin typeface="Lucida Bright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These are the uppermost and lowermost overhead </a:t>
            </a:r>
            <a:r>
              <a:rPr lang="en-US" sz="2000" b="1" u="sng" dirty="0" smtClean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positions of the sun in relation to the Earth.</a:t>
            </a:r>
            <a:endParaRPr lang="en-US" sz="18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499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810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Seas ons </vt:lpstr>
      <vt:lpstr>    Because of the tilt of the Earth, the direct rays of the sun are focused on different areas of the globe at different times of the year  </vt:lpstr>
      <vt:lpstr>PowerPoint Presentation</vt:lpstr>
      <vt:lpstr>PowerPoint Presentation</vt:lpstr>
      <vt:lpstr>  Meteorological seasons vary from place to place; they are based on general climatic conditions  </vt:lpstr>
      <vt:lpstr>PowerPoint Presentation</vt:lpstr>
      <vt:lpstr> Temperate climates have four seasons: autumn, winter, spring, and summer. </vt:lpstr>
      <vt:lpstr> The sun’s rays determine climate belts on Earth.  </vt:lpstr>
      <vt:lpstr>PowerPoint Presentation</vt:lpstr>
      <vt:lpstr>Causes of Four Seasons </vt:lpstr>
      <vt:lpstr>Why is it warmer in summer than in winter?  </vt:lpstr>
      <vt:lpstr>PowerPoint Presentation</vt:lpstr>
      <vt:lpstr>PowerPoint Presentation</vt:lpstr>
      <vt:lpstr>PowerPoint Presentation</vt:lpstr>
      <vt:lpstr>Earth Moves in two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Length of Day and Night 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 &amp; Beyond  4th Grade Science</dc:title>
  <dc:creator>Goodman, Camille</dc:creator>
  <cp:lastModifiedBy>Goodman, Camille</cp:lastModifiedBy>
  <cp:revision>92</cp:revision>
  <dcterms:created xsi:type="dcterms:W3CDTF">2014-01-21T03:19:41Z</dcterms:created>
  <dcterms:modified xsi:type="dcterms:W3CDTF">2014-03-14T23:47:49Z</dcterms:modified>
</cp:coreProperties>
</file>