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0" r:id="rId2"/>
    <p:sldId id="331" r:id="rId3"/>
    <p:sldId id="332" r:id="rId4"/>
    <p:sldId id="334" r:id="rId5"/>
    <p:sldId id="335" r:id="rId6"/>
    <p:sldId id="387" r:id="rId7"/>
    <p:sldId id="336" r:id="rId8"/>
    <p:sldId id="338" r:id="rId9"/>
    <p:sldId id="388" r:id="rId10"/>
    <p:sldId id="389" r:id="rId11"/>
    <p:sldId id="390" r:id="rId12"/>
    <p:sldId id="391" r:id="rId13"/>
    <p:sldId id="392" r:id="rId14"/>
    <p:sldId id="339" r:id="rId15"/>
    <p:sldId id="393" r:id="rId16"/>
    <p:sldId id="341" r:id="rId17"/>
    <p:sldId id="398" r:id="rId18"/>
    <p:sldId id="375" r:id="rId19"/>
    <p:sldId id="342" r:id="rId20"/>
    <p:sldId id="343" r:id="rId21"/>
    <p:sldId id="394" r:id="rId22"/>
    <p:sldId id="395" r:id="rId23"/>
    <p:sldId id="396" r:id="rId24"/>
    <p:sldId id="39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84" d="100"/>
          <a:sy n="84" d="100"/>
        </p:scale>
        <p:origin x="1435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FFD64-883C-45AB-9AE3-98F1329CD31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F9914-4B2B-43D1-AC76-2595DC56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914-4B2B-43D1-AC76-2595DC56D8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0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0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8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6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8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9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7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9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7719C-58F5-4EFF-9D77-D73D05492507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7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terry-eng22.blogspot.co.uk/2012/05/solar-system_01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ldrensuniversity.manchester.ac.uk/interactives/science/earthandbeyond/phase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6700" b="1" dirty="0" smtClean="0">
                <a:solidFill>
                  <a:srgbClr val="FFFF00"/>
                </a:solidFill>
                <a:effectLst/>
                <a:latin typeface="Kristen ITC"/>
                <a:ea typeface="Times New Roman"/>
              </a:rPr>
              <a:t/>
            </a:r>
            <a:br>
              <a:rPr lang="en-US" sz="6700" b="1" dirty="0" smtClean="0">
                <a:solidFill>
                  <a:srgbClr val="FFFF00"/>
                </a:solidFill>
                <a:effectLst/>
                <a:latin typeface="Kristen ITC"/>
                <a:ea typeface="Times New Roman"/>
              </a:rPr>
            </a:br>
            <a:r>
              <a:rPr lang="en-US" sz="6700" b="1" dirty="0" smtClean="0">
                <a:solidFill>
                  <a:srgbClr val="FFFF00"/>
                </a:solidFill>
                <a:effectLst/>
                <a:latin typeface="Kristen ITC"/>
                <a:ea typeface="Times New Roman"/>
              </a:rPr>
              <a:t>The Moon</a:t>
            </a:r>
            <a:r>
              <a:rPr lang="en-US" b="1" dirty="0" smtClean="0">
                <a:effectLst/>
                <a:latin typeface="Kristen ITC"/>
                <a:ea typeface="Times New Roman"/>
              </a:rPr>
              <a:t> </a:t>
            </a:r>
            <a:br>
              <a:rPr lang="en-US" b="1" dirty="0" smtClean="0">
                <a:effectLst/>
                <a:latin typeface="Kristen ITC"/>
                <a:ea typeface="Times New Roman"/>
              </a:rPr>
            </a:br>
            <a:r>
              <a:rPr lang="en-US" sz="8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800" dirty="0" smtClean="0">
                <a:effectLst/>
                <a:latin typeface="Times New Roman"/>
                <a:ea typeface="Times New Roman"/>
              </a:rPr>
            </a:b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467600" cy="454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22320" y="61341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By:  </a:t>
            </a:r>
            <a:r>
              <a:rPr lang="en-US" dirty="0" err="1" smtClean="0">
                <a:solidFill>
                  <a:srgbClr val="FFFF00"/>
                </a:solidFill>
              </a:rPr>
              <a:t>Cammie</a:t>
            </a:r>
            <a:r>
              <a:rPr lang="en-US" dirty="0" smtClean="0">
                <a:solidFill>
                  <a:srgbClr val="FFFF00"/>
                </a:solidFill>
              </a:rPr>
              <a:t> Goodman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Kristen ITC" panose="03050502040202030202" pitchFamily="66" charset="0"/>
              </a:rPr>
              <a:t>Full Moon </a:t>
            </a:r>
            <a:endParaRPr lang="en-US" sz="6600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257800"/>
          </a:xfrm>
        </p:spPr>
        <p:txBody>
          <a:bodyPr/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36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A </a:t>
            </a:r>
            <a:r>
              <a:rPr lang="en-US" sz="3600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full moon</a:t>
            </a:r>
            <a:r>
              <a:rPr lang="en-US" sz="36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 looks like a bright, </a:t>
            </a:r>
            <a:r>
              <a:rPr lang="en-US" sz="3600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round circle</a:t>
            </a:r>
            <a:r>
              <a:rPr lang="en-US" sz="36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. </a:t>
            </a:r>
            <a:endParaRPr lang="en-US" sz="3600" dirty="0" smtClean="0">
              <a:solidFill>
                <a:srgbClr val="FFFF00"/>
              </a:solidFill>
              <a:latin typeface="Lucida Bright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3600" dirty="0" smtClean="0">
              <a:solidFill>
                <a:srgbClr val="FFFF00"/>
              </a:solidFill>
              <a:latin typeface="Lucida Bright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3600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During </a:t>
            </a:r>
            <a:r>
              <a:rPr lang="en-US" sz="36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a full moon, we see the </a:t>
            </a:r>
            <a:r>
              <a:rPr lang="en-US" sz="3600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whole bright side</a:t>
            </a:r>
            <a:r>
              <a:rPr lang="en-US" sz="36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. </a:t>
            </a:r>
            <a:endParaRPr lang="en-US" sz="24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13" y="1632903"/>
            <a:ext cx="3764049" cy="377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1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Kristen ITC" panose="03050502040202030202" pitchFamily="66" charset="0"/>
              </a:rPr>
              <a:t>First Quarter</a:t>
            </a:r>
            <a:endParaRPr lang="en-US" sz="6600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5257800"/>
          </a:xfrm>
        </p:spPr>
        <p:txBody>
          <a:bodyPr/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During the </a:t>
            </a:r>
            <a:r>
              <a:rPr lang="en-US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first quarter</a:t>
            </a:r>
            <a:r>
              <a:rPr lang="en-US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, we see half of he lit side of the moon. </a:t>
            </a:r>
            <a:endParaRPr lang="en-US" dirty="0" smtClean="0">
              <a:solidFill>
                <a:srgbClr val="FFFF00"/>
              </a:solidFill>
              <a:latin typeface="Lucida Bright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dirty="0">
              <a:solidFill>
                <a:srgbClr val="FFFF00"/>
              </a:solidFill>
              <a:latin typeface="Lucida Bright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The moon </a:t>
            </a:r>
            <a:r>
              <a:rPr lang="en-US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looks like </a:t>
            </a:r>
            <a:r>
              <a:rPr lang="en-US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half of a circle</a:t>
            </a:r>
            <a:r>
              <a:rPr lang="en-US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. </a:t>
            </a:r>
            <a:endParaRPr lang="en-US" sz="20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912652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5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Kristen ITC" panose="03050502040202030202" pitchFamily="66" charset="0"/>
              </a:rPr>
              <a:t>Last Quarter </a:t>
            </a:r>
            <a:endParaRPr lang="en-US" sz="6000" b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5257799"/>
          </a:xfrm>
        </p:spPr>
        <p:txBody>
          <a:bodyPr/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36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During the </a:t>
            </a:r>
            <a:r>
              <a:rPr lang="en-US" sz="3600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last quarter</a:t>
            </a:r>
            <a:r>
              <a:rPr lang="en-US" sz="36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, we see the other half of the moon’s lit </a:t>
            </a:r>
            <a:r>
              <a:rPr lang="en-US" sz="3600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side.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3600" dirty="0" smtClean="0">
              <a:solidFill>
                <a:srgbClr val="FFFF00"/>
              </a:solidFill>
              <a:latin typeface="Lucida Bright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3600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Again</a:t>
            </a:r>
            <a:r>
              <a:rPr lang="en-US" sz="36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, the moon looks like </a:t>
            </a:r>
            <a:r>
              <a:rPr lang="en-US" sz="3600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half of a circle</a:t>
            </a:r>
            <a:r>
              <a:rPr lang="en-US" sz="36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. </a:t>
            </a:r>
            <a:endParaRPr lang="en-US" sz="24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0" y="1630680"/>
            <a:ext cx="3848947" cy="38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7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3200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</a:br>
            <a:r>
              <a:rPr lang="en-US" sz="3200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The </a:t>
            </a:r>
            <a:r>
              <a:rPr lang="en-US" sz="32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moon also has </a:t>
            </a:r>
            <a:r>
              <a:rPr lang="en-US" sz="3200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crescent and gibbous</a:t>
            </a:r>
            <a:r>
              <a:rPr lang="en-US" sz="32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 phases. </a:t>
            </a:r>
            <a:r>
              <a:rPr lang="en-US" sz="2000" dirty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76800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During </a:t>
            </a:r>
            <a:r>
              <a:rPr lang="en-US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a crescent moon, we see </a:t>
            </a:r>
            <a:r>
              <a:rPr lang="en-US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less than half</a:t>
            </a:r>
            <a:r>
              <a:rPr lang="en-US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 of the moon’s bright side</a:t>
            </a:r>
            <a:r>
              <a:rPr lang="en-US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.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2000" dirty="0" smtClean="0">
              <a:solidFill>
                <a:srgbClr val="FFFF00"/>
              </a:solidFill>
              <a:latin typeface="Lucida Bright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2000" dirty="0">
              <a:solidFill>
                <a:srgbClr val="FFFF00"/>
              </a:solidFill>
              <a:latin typeface="Lucida Bright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2000" dirty="0">
              <a:solidFill>
                <a:srgbClr val="FFFF00"/>
              </a:solidFill>
              <a:latin typeface="Lucida Bright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2000" dirty="0" smtClean="0">
              <a:solidFill>
                <a:srgbClr val="FFFF00"/>
              </a:solidFill>
              <a:latin typeface="Lucida Bright"/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0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During a gibbous phase, we see </a:t>
            </a:r>
            <a:r>
              <a:rPr lang="en-US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more than half</a:t>
            </a:r>
            <a:r>
              <a:rPr lang="en-US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 of the bright side. </a:t>
            </a:r>
            <a:endParaRPr lang="en-US" sz="20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218180"/>
            <a:ext cx="2819400" cy="25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191000"/>
            <a:ext cx="2819400" cy="249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69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Kristen ITC" panose="03050502040202030202" pitchFamily="66" charset="0"/>
              </a:rPr>
              <a:t>Why do we see phases?</a:t>
            </a:r>
            <a:endParaRPr lang="en-US" sz="5400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257799"/>
          </a:xfrm>
        </p:spPr>
        <p:txBody>
          <a:bodyPr>
            <a:normAutofit fontScale="850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The moon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revolves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around Earth, like Earth revolves around the sun. </a:t>
            </a:r>
            <a:endParaRPr lang="en-US" sz="24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 </a:t>
            </a:r>
            <a:endParaRPr lang="en-US" sz="24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The inside circle shows the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moon revolving around Earth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  <a:endParaRPr lang="en-US" sz="24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You can see that the sun always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lights half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of the moon. </a:t>
            </a:r>
            <a:endParaRPr lang="en-US" sz="24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The outside circle shows the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phases 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that we see from Earth. </a:t>
            </a:r>
            <a:endParaRPr lang="en-US" sz="24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The phases </a:t>
            </a:r>
            <a:r>
              <a:rPr lang="en-US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change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as the moon moves in its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orbit</a:t>
            </a:r>
            <a:endParaRPr lang="en-US" b="1" u="sng" dirty="0">
              <a:solidFill>
                <a:srgbClr val="FFFF00"/>
              </a:solidFill>
              <a:latin typeface="Lucida Bright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en-US" b="1" u="sng" dirty="0" smtClean="0">
              <a:solidFill>
                <a:srgbClr val="FFFF00"/>
              </a:solidFill>
              <a:latin typeface="Lucida Bright"/>
              <a:cs typeface="Times New Roman"/>
            </a:endParaRPr>
          </a:p>
          <a:p>
            <a:r>
              <a:rPr lang="en-US" sz="24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The time from one full moon to the next is about </a:t>
            </a:r>
            <a:r>
              <a:rPr lang="en-US" sz="2400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one month</a:t>
            </a:r>
            <a:r>
              <a:rPr lang="en-US" sz="24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, or </a:t>
            </a:r>
            <a:r>
              <a:rPr lang="en-US" sz="2400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29 ½ days</a:t>
            </a:r>
            <a:r>
              <a:rPr lang="en-US" sz="24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. That is because it takes the moon about one month to </a:t>
            </a:r>
            <a:r>
              <a:rPr lang="en-US" sz="2400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complete one orbit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"/>
            <a:ext cx="9144000" cy="6856045"/>
          </a:xfrm>
        </p:spPr>
      </p:pic>
    </p:spTree>
    <p:extLst>
      <p:ext uri="{BB962C8B-B14F-4D97-AF65-F5344CB8AC3E}">
        <p14:creationId xmlns:p14="http://schemas.microsoft.com/office/powerpoint/2010/main" val="133704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The Order of Moon Phases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From new moon to full moon, the lit part of the moon that we see gets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larger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 We say that the moon is </a:t>
            </a:r>
            <a:r>
              <a:rPr lang="en-US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waxing, or getting bigger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From full moon back to the next new moon, the lit part of the moon that we see gets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smaller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 We say that the moon is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waning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As the moon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waxes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, the phases go from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new moon to waxing crescent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and then to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first quarter, waxing gibbous, and full moon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As the moon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wanes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, you first see a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waning gibbous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phase. 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dirty="0">
              <a:solidFill>
                <a:srgbClr val="FFFF00"/>
              </a:solidFill>
              <a:latin typeface="Lucida Bright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After that comes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last quarter, then waning crescent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, and then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new moon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again. </a:t>
            </a:r>
            <a:endParaRPr lang="en-US" sz="1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Click here for more interactive moon phases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02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5240"/>
            <a:ext cx="9113520" cy="679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6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344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5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943600" cy="684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FF00"/>
                </a:solidFill>
                <a:effectLst/>
                <a:latin typeface="Kristen ITC"/>
                <a:ea typeface="Times New Roman"/>
              </a:rPr>
              <a:t>Facing up to the Moon</a:t>
            </a:r>
            <a:r>
              <a:rPr lang="en-US" sz="20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en-US" sz="20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648200" cy="5699760"/>
          </a:xfrm>
        </p:spPr>
        <p:txBody>
          <a:bodyPr>
            <a:normAutofit fontScale="85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The moon orbits the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Earth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It takes about a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month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for the moon to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complete its orbit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Its orbit is nearly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circular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with a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radius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of about 380,000 km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The moon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revolves in a counterclockwise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direction as viewed from the perspective of the Earth’s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North Pole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  <a:endParaRPr lang="en-US" sz="2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</a:br>
            <a:r>
              <a:rPr lang="en-US" sz="4800" b="1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/>
            </a:r>
            <a:br>
              <a:rPr lang="en-US" sz="4800" b="1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</a:br>
            <a:r>
              <a:rPr lang="en-US" sz="4800" b="1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</a:br>
            <a:r>
              <a:rPr lang="en-US" sz="4800" b="1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/>
            </a:r>
            <a:br>
              <a:rPr lang="en-US" sz="4800" b="1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</a:br>
            <a:r>
              <a:rPr lang="en-US" sz="4800" b="1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  <a:hlinkClick r:id="rId2"/>
              </a:rPr>
              <a:t>Interactive Moon Phases</a:t>
            </a:r>
            <a:r>
              <a:rPr lang="en-US" sz="4800" b="1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/>
            </a:r>
            <a:br>
              <a:rPr lang="en-US" sz="4800" b="1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</a:br>
            <a:r>
              <a:rPr lang="en-US" sz="4800" b="1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</a:br>
            <a:r>
              <a:rPr lang="en-US" sz="4800" b="1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Discussion Question</a:t>
            </a:r>
            <a:br>
              <a:rPr lang="en-US" sz="4800" b="1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</a:br>
            <a:r>
              <a:rPr lang="en-US" sz="4800" b="1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/>
            </a:r>
            <a:br>
              <a:rPr lang="en-US" sz="4800" b="1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</a:br>
            <a:r>
              <a:rPr lang="en-US" sz="40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</a:br>
            <a:r>
              <a:rPr lang="en-US" b="1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During which phase of the moon would it be easier to see stars in the night sky? Why?</a:t>
            </a:r>
            <a:r>
              <a:rPr lang="en-US" sz="40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4000" dirty="0" smtClean="0">
                <a:effectLst/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4300" b="1" dirty="0">
                <a:solidFill>
                  <a:srgbClr val="FFFF00"/>
                </a:solidFill>
              </a:rPr>
              <a:t>1) During which phase does the moon appear to be a bright, round circle in the sky?</a:t>
            </a:r>
          </a:p>
          <a:p>
            <a:pPr lvl="0"/>
            <a:endParaRPr lang="en-US" sz="3500" b="1" dirty="0">
              <a:solidFill>
                <a:srgbClr val="FFFF00"/>
              </a:solidFill>
            </a:endParaRPr>
          </a:p>
          <a:p>
            <a:pPr lvl="0"/>
            <a:r>
              <a:rPr lang="en-US" sz="3500" b="1" dirty="0">
                <a:solidFill>
                  <a:srgbClr val="FFFF00"/>
                </a:solidFill>
              </a:rPr>
              <a:t>	A. first quarter</a:t>
            </a:r>
          </a:p>
          <a:p>
            <a:pPr lvl="0"/>
            <a:endParaRPr lang="en-US" sz="3500" b="1" dirty="0">
              <a:solidFill>
                <a:srgbClr val="FFFF00"/>
              </a:solidFill>
            </a:endParaRPr>
          </a:p>
          <a:p>
            <a:pPr lvl="0"/>
            <a:r>
              <a:rPr lang="en-US" sz="3500" b="1" dirty="0">
                <a:solidFill>
                  <a:srgbClr val="FFFF00"/>
                </a:solidFill>
              </a:rPr>
              <a:t>	B. new moon</a:t>
            </a:r>
          </a:p>
          <a:p>
            <a:pPr lvl="0"/>
            <a:endParaRPr lang="en-US" sz="3500" b="1" dirty="0">
              <a:solidFill>
                <a:srgbClr val="FFFF00"/>
              </a:solidFill>
            </a:endParaRPr>
          </a:p>
          <a:p>
            <a:pPr lvl="0"/>
            <a:r>
              <a:rPr lang="en-US" sz="3500" b="1" dirty="0">
                <a:solidFill>
                  <a:srgbClr val="FFFF00"/>
                </a:solidFill>
              </a:rPr>
              <a:t>	C. last quarter</a:t>
            </a:r>
          </a:p>
          <a:p>
            <a:pPr lvl="0"/>
            <a:endParaRPr lang="en-US" sz="3500" b="1" dirty="0">
              <a:solidFill>
                <a:srgbClr val="FFFF00"/>
              </a:solidFill>
            </a:endParaRPr>
          </a:p>
          <a:p>
            <a:pPr lvl="0"/>
            <a:r>
              <a:rPr lang="en-US" sz="3500" b="1" dirty="0">
                <a:solidFill>
                  <a:srgbClr val="FFFF00"/>
                </a:solidFill>
              </a:rPr>
              <a:t>	D. full moon</a:t>
            </a:r>
          </a:p>
          <a:p>
            <a:pPr lvl="0"/>
            <a:endParaRPr lang="en-US" sz="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610600" cy="6126163"/>
          </a:xfrm>
        </p:spPr>
        <p:txBody>
          <a:bodyPr>
            <a:normAutofit fontScale="92500" lnSpcReduction="10000"/>
          </a:bodyPr>
          <a:lstStyle/>
          <a:p>
            <a:pPr lvl="0"/>
            <a:endParaRPr lang="en-US" sz="700" dirty="0" smtClean="0">
              <a:solidFill>
                <a:srgbClr val="FFFF00"/>
              </a:solidFill>
            </a:endParaRPr>
          </a:p>
          <a:p>
            <a:pPr lvl="0"/>
            <a:endParaRPr lang="en-US" sz="3600" b="1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2</a:t>
            </a:r>
            <a:r>
              <a:rPr lang="en-US" sz="3600" b="1" dirty="0">
                <a:solidFill>
                  <a:srgbClr val="FFFF00"/>
                </a:solidFill>
              </a:rPr>
              <a:t>) What is the main source of the moon’s light?</a:t>
            </a:r>
          </a:p>
          <a:p>
            <a:pPr lvl="0"/>
            <a:endParaRPr lang="en-US" sz="3600" b="1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A</a:t>
            </a:r>
            <a:r>
              <a:rPr lang="en-US" sz="3600" b="1" dirty="0">
                <a:solidFill>
                  <a:srgbClr val="FFFF00"/>
                </a:solidFill>
              </a:rPr>
              <a:t>. Earth</a:t>
            </a:r>
          </a:p>
          <a:p>
            <a:pPr lvl="0"/>
            <a:endParaRPr lang="en-US" sz="3600" b="1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B</a:t>
            </a:r>
            <a:r>
              <a:rPr lang="en-US" sz="3600" b="1" dirty="0">
                <a:solidFill>
                  <a:srgbClr val="FFFF00"/>
                </a:solidFill>
              </a:rPr>
              <a:t>. the sun</a:t>
            </a:r>
          </a:p>
          <a:p>
            <a:pPr lvl="0"/>
            <a:endParaRPr lang="en-US" sz="3600" b="1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C</a:t>
            </a:r>
            <a:r>
              <a:rPr lang="en-US" sz="3600" b="1" dirty="0">
                <a:solidFill>
                  <a:srgbClr val="FFFF00"/>
                </a:solidFill>
              </a:rPr>
              <a:t>. the moon</a:t>
            </a:r>
          </a:p>
          <a:p>
            <a:pPr lvl="0"/>
            <a:endParaRPr lang="en-US" sz="3600" b="1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D</a:t>
            </a:r>
            <a:r>
              <a:rPr lang="en-US" sz="3600" b="1" dirty="0">
                <a:solidFill>
                  <a:srgbClr val="FFFF00"/>
                </a:solidFill>
              </a:rPr>
              <a:t>. the stars in the night sky</a:t>
            </a:r>
          </a:p>
          <a:p>
            <a:pPr marL="0" lvl="0" indent="0">
              <a:buNone/>
            </a:pPr>
            <a:endParaRPr lang="en-US" sz="3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5440363"/>
          </a:xfrm>
        </p:spPr>
        <p:txBody>
          <a:bodyPr>
            <a:normAutofit/>
          </a:bodyPr>
          <a:lstStyle/>
          <a:p>
            <a:pPr lvl="0"/>
            <a:r>
              <a:rPr lang="en-US" sz="2800" b="1" dirty="0">
                <a:solidFill>
                  <a:srgbClr val="FFFF00"/>
                </a:solidFill>
              </a:rPr>
              <a:t>3) Which phase of the moon is shown in the picture?</a:t>
            </a:r>
          </a:p>
          <a:p>
            <a:pPr lvl="0"/>
            <a:r>
              <a:rPr lang="en-US" sz="2800" b="1" dirty="0">
                <a:solidFill>
                  <a:srgbClr val="FFFF00"/>
                </a:solidFill>
              </a:rPr>
              <a:t>                      </a:t>
            </a:r>
          </a:p>
          <a:p>
            <a:pPr lvl="0"/>
            <a:r>
              <a:rPr lang="en-US" sz="2800" b="1" dirty="0">
                <a:solidFill>
                  <a:srgbClr val="FFFF00"/>
                </a:solidFill>
              </a:rPr>
              <a:t>	A. waxing crescent</a:t>
            </a:r>
          </a:p>
          <a:p>
            <a:pPr lvl="0"/>
            <a:endParaRPr lang="en-US" sz="2800" b="1" dirty="0">
              <a:solidFill>
                <a:srgbClr val="FFFF00"/>
              </a:solidFill>
            </a:endParaRPr>
          </a:p>
          <a:p>
            <a:pPr lvl="0"/>
            <a:r>
              <a:rPr lang="en-US" sz="2800" b="1" dirty="0">
                <a:solidFill>
                  <a:srgbClr val="FFFF00"/>
                </a:solidFill>
              </a:rPr>
              <a:t>	B. full moon</a:t>
            </a:r>
          </a:p>
          <a:p>
            <a:pPr lvl="0"/>
            <a:endParaRPr lang="en-US" sz="2800" b="1" dirty="0">
              <a:solidFill>
                <a:srgbClr val="FFFF00"/>
              </a:solidFill>
            </a:endParaRPr>
          </a:p>
          <a:p>
            <a:pPr lvl="0"/>
            <a:r>
              <a:rPr lang="en-US" sz="2800" b="1" dirty="0">
                <a:solidFill>
                  <a:srgbClr val="FFFF00"/>
                </a:solidFill>
              </a:rPr>
              <a:t>	C. last quarter</a:t>
            </a:r>
          </a:p>
          <a:p>
            <a:pPr lvl="0"/>
            <a:endParaRPr lang="en-US" sz="2800" b="1" dirty="0">
              <a:solidFill>
                <a:srgbClr val="FFFF00"/>
              </a:solidFill>
            </a:endParaRPr>
          </a:p>
          <a:p>
            <a:pPr lvl="0"/>
            <a:r>
              <a:rPr lang="en-US" sz="2800" b="1" dirty="0">
                <a:solidFill>
                  <a:srgbClr val="FFFF00"/>
                </a:solidFill>
              </a:rPr>
              <a:t>	D. waning gibbous</a:t>
            </a:r>
          </a:p>
          <a:p>
            <a:pPr lvl="0"/>
            <a:endParaRPr lang="en-US" sz="7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4906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600" b="1" dirty="0">
                <a:solidFill>
                  <a:srgbClr val="FFFF00"/>
                </a:solidFill>
              </a:rPr>
              <a:t>4) Which phase comes right before the full moon?</a:t>
            </a:r>
          </a:p>
          <a:p>
            <a:pPr lvl="0"/>
            <a:endParaRPr lang="en-US" sz="3600" b="1" dirty="0">
              <a:solidFill>
                <a:srgbClr val="FFFF00"/>
              </a:solidFill>
            </a:endParaRPr>
          </a:p>
          <a:p>
            <a:pPr lvl="0"/>
            <a:r>
              <a:rPr lang="en-US" sz="3600" b="1" dirty="0">
                <a:solidFill>
                  <a:srgbClr val="FFFF00"/>
                </a:solidFill>
              </a:rPr>
              <a:t>	A. new moon</a:t>
            </a:r>
          </a:p>
          <a:p>
            <a:pPr lvl="0"/>
            <a:endParaRPr lang="en-US" sz="3600" b="1" dirty="0">
              <a:solidFill>
                <a:srgbClr val="FFFF00"/>
              </a:solidFill>
            </a:endParaRPr>
          </a:p>
          <a:p>
            <a:pPr lvl="0"/>
            <a:r>
              <a:rPr lang="en-US" sz="3600" b="1" dirty="0">
                <a:solidFill>
                  <a:srgbClr val="FFFF00"/>
                </a:solidFill>
              </a:rPr>
              <a:t>	B. last quarter</a:t>
            </a:r>
          </a:p>
          <a:p>
            <a:pPr lvl="0"/>
            <a:endParaRPr lang="en-US" sz="3600" b="1" dirty="0">
              <a:solidFill>
                <a:srgbClr val="FFFF00"/>
              </a:solidFill>
            </a:endParaRPr>
          </a:p>
          <a:p>
            <a:pPr lvl="0"/>
            <a:r>
              <a:rPr lang="en-US" sz="3600" b="1" dirty="0">
                <a:solidFill>
                  <a:srgbClr val="FFFF00"/>
                </a:solidFill>
              </a:rPr>
              <a:t>	C. waxing </a:t>
            </a:r>
            <a:r>
              <a:rPr lang="en-US" sz="3600" b="1" dirty="0" smtClean="0">
                <a:solidFill>
                  <a:srgbClr val="FFFF00"/>
                </a:solidFill>
              </a:rPr>
              <a:t>gibbous</a:t>
            </a:r>
          </a:p>
          <a:p>
            <a:pPr marL="0" lvl="0" indent="0">
              <a:buNone/>
            </a:pPr>
            <a:endParaRPr lang="en-US" sz="3600" b="1" dirty="0">
              <a:solidFill>
                <a:srgbClr val="FFFF00"/>
              </a:solidFill>
            </a:endParaRPr>
          </a:p>
          <a:p>
            <a:pPr lvl="0"/>
            <a:r>
              <a:rPr lang="en-US" sz="3600" b="1" dirty="0">
                <a:solidFill>
                  <a:srgbClr val="FFFF00"/>
                </a:solidFill>
              </a:rPr>
              <a:t>	D. waning gibbous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The moon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produces no light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of its own.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It only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reflects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light.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One half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of the moon is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always lit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by sunlight.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The dark half is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shaded from the sun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by the moon itself.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The portion of the moon that appears to be lit by the sun changes for the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Earth-bound observer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This change is the result of the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changing relative positions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of the sun, moon, and Earth. </a:t>
            </a:r>
            <a:endParaRPr lang="en-US" sz="2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 fontScale="92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When the moon is between the sun and the Earth, the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lit side is facing the sun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and the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shadowed side is facing the Earth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Since we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cannot see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any lit part of the Moon, it is not visible to us even while it is in the sky. This phase is called a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new moon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When the Earth is between the moon and the sun, the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entire lit side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of the moon is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facing the Earth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 This phase is a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full moon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The other phases of the moon fall between these extremes with apparently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different amounts of the moon lit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  <a:endParaRPr lang="en-US" sz="28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hlinkClick r:id="rId2" action="ppaction://hlinksldjump"/>
              </a:rPr>
              <a:t>See the moon in action – click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6000" b="1" dirty="0" smtClean="0">
                <a:solidFill>
                  <a:srgbClr val="FFFF00"/>
                </a:solidFill>
                <a:effectLst/>
                <a:latin typeface="Kristen ITC"/>
                <a:ea typeface="Times New Roman"/>
              </a:rPr>
              <a:t/>
            </a:r>
            <a:br>
              <a:rPr lang="en-US" sz="6000" b="1" dirty="0" smtClean="0">
                <a:solidFill>
                  <a:srgbClr val="FFFF00"/>
                </a:solidFill>
                <a:effectLst/>
                <a:latin typeface="Kristen ITC"/>
                <a:ea typeface="Times New Roman"/>
              </a:rPr>
            </a:br>
            <a:r>
              <a:rPr lang="en-US" sz="6000" b="1" dirty="0" smtClean="0">
                <a:solidFill>
                  <a:srgbClr val="FFFF00"/>
                </a:solidFill>
                <a:effectLst/>
                <a:latin typeface="Kristen ITC"/>
                <a:ea typeface="Times New Roman"/>
              </a:rPr>
              <a:t>Phases of the Moon</a:t>
            </a:r>
            <a:r>
              <a:rPr lang="en-US" sz="20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2000" dirty="0" smtClean="0">
                <a:effectLst/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Have you ever noticed the changing phases of the moon?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A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phase 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is one of the shapes of the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lit half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of the moon as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seen from Earth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The moon itself is always a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round ball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 That shape does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not change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What does change is how much of the half of the moon is </a:t>
            </a:r>
            <a:r>
              <a:rPr lang="en-US" b="1" u="sng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lit by the sun</a:t>
            </a: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 we can see from Earth. </a:t>
            </a:r>
            <a:endParaRPr lang="en-US" sz="20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637769"/>
            <a:ext cx="8458200" cy="3220231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The moon is the </a:t>
            </a:r>
            <a:r>
              <a:rPr lang="en-US" sz="2800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brightest object</a:t>
            </a: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 in the night sky. But the moon does </a:t>
            </a:r>
            <a:r>
              <a:rPr lang="en-US" sz="2800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not give off its own light</a:t>
            </a: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. </a:t>
            </a:r>
            <a:endParaRPr lang="en-US" sz="18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The moon </a:t>
            </a:r>
            <a:r>
              <a:rPr lang="en-US" sz="2800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reflects</a:t>
            </a: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 the light of the sun. </a:t>
            </a:r>
            <a:endParaRPr lang="en-US" sz="18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When an object reflects light, the l</a:t>
            </a:r>
            <a:r>
              <a:rPr lang="en-US" sz="2800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ight bounces off the object’s surface.</a:t>
            </a: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 </a:t>
            </a:r>
            <a:endParaRPr lang="en-US" sz="18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The sun always shines on </a:t>
            </a:r>
            <a:r>
              <a:rPr lang="en-US" sz="2800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half of the moon</a:t>
            </a: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. </a:t>
            </a:r>
            <a:endParaRPr lang="en-US" sz="18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The shapes that we see are parts of that </a:t>
            </a:r>
            <a:r>
              <a:rPr lang="en-US" sz="2800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lit half.</a:t>
            </a: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 </a:t>
            </a:r>
            <a:endParaRPr lang="en-US" sz="18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6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41148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FF00"/>
              </a:solidFill>
              <a:effectLst/>
              <a:latin typeface="Lucida Bright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00"/>
              </a:solidFill>
              <a:latin typeface="Lucida Bright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FF00"/>
              </a:solidFill>
              <a:effectLst/>
              <a:latin typeface="Lucida Bright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00"/>
                </a:solidFill>
                <a:effectLst/>
                <a:latin typeface="Lucida Bright"/>
                <a:ea typeface="Times New Roman"/>
                <a:cs typeface="Times New Roman"/>
              </a:rPr>
              <a:t>There are four phases of the moon </a:t>
            </a:r>
            <a:endParaRPr lang="en-US" sz="2000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9"/>
            <a:ext cx="9221470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01025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There are four phases of the moon </a:t>
            </a:r>
            <a:endParaRPr lang="en-US" sz="3600" b="1" dirty="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1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Kristen ITC" panose="03050502040202030202" pitchFamily="66" charset="0"/>
              </a:rPr>
              <a:t>New Moon </a:t>
            </a:r>
            <a:endParaRPr lang="en-US" sz="6600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572000" cy="510540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Font typeface="Symbol"/>
              <a:buChar char=""/>
            </a:pPr>
            <a:endParaRPr lang="en-US" sz="2800" dirty="0" smtClean="0">
              <a:solidFill>
                <a:srgbClr val="FFFF00"/>
              </a:solidFill>
              <a:latin typeface="Lucida Bright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800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The </a:t>
            </a: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phase called a </a:t>
            </a:r>
            <a:r>
              <a:rPr lang="en-US" sz="2800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new moon </a:t>
            </a: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happens when the </a:t>
            </a:r>
            <a:r>
              <a:rPr lang="en-US" sz="2800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bright side</a:t>
            </a: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 of the moon faces </a:t>
            </a:r>
            <a:r>
              <a:rPr lang="en-US" sz="2800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away</a:t>
            </a: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 from Earth</a:t>
            </a:r>
            <a:r>
              <a:rPr lang="en-US" sz="2800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 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800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All </a:t>
            </a: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we see is the </a:t>
            </a:r>
            <a:r>
              <a:rPr lang="en-US" sz="2800" b="1" u="sng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dark side</a:t>
            </a: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. </a:t>
            </a:r>
            <a:endParaRPr lang="en-US" sz="2800" dirty="0" smtClean="0">
              <a:solidFill>
                <a:srgbClr val="FFFF00"/>
              </a:solidFill>
              <a:latin typeface="Lucida Bright"/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FFFF00"/>
              </a:solidFill>
              <a:latin typeface="Lucida Bright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800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Most </a:t>
            </a:r>
            <a:r>
              <a:rPr lang="en-US" sz="2800" dirty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often, a new moon looks like no moon at all</a:t>
            </a:r>
            <a:r>
              <a:rPr lang="en-US" sz="2800" dirty="0" smtClean="0">
                <a:solidFill>
                  <a:srgbClr val="FFFF00"/>
                </a:solidFill>
                <a:latin typeface="Lucida Bright"/>
                <a:ea typeface="Times New Roman"/>
                <a:cs typeface="Times New Roman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32816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5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780</Words>
  <Application>Microsoft Office PowerPoint</Application>
  <PresentationFormat>On-screen Show (4:3)</PresentationFormat>
  <Paragraphs>136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Kristen ITC</vt:lpstr>
      <vt:lpstr>Lucida Bright</vt:lpstr>
      <vt:lpstr>Symbol</vt:lpstr>
      <vt:lpstr>Times New Roman</vt:lpstr>
      <vt:lpstr>Office Theme</vt:lpstr>
      <vt:lpstr> The Moon   </vt:lpstr>
      <vt:lpstr>Facing up to the Moon </vt:lpstr>
      <vt:lpstr>PowerPoint Presentation</vt:lpstr>
      <vt:lpstr>PowerPoint Presentation</vt:lpstr>
      <vt:lpstr> Phases of the Moon </vt:lpstr>
      <vt:lpstr>PowerPoint Presentation</vt:lpstr>
      <vt:lpstr>PowerPoint Presentation</vt:lpstr>
      <vt:lpstr>PowerPoint Presentation</vt:lpstr>
      <vt:lpstr>New Moon </vt:lpstr>
      <vt:lpstr>Full Moon </vt:lpstr>
      <vt:lpstr>First Quarter</vt:lpstr>
      <vt:lpstr>Last Quarter </vt:lpstr>
      <vt:lpstr> The moon also has crescent and gibbous phases.  </vt:lpstr>
      <vt:lpstr>Why do we see phases?</vt:lpstr>
      <vt:lpstr>PowerPoint Presentation</vt:lpstr>
      <vt:lpstr>The Order of Moon Phases</vt:lpstr>
      <vt:lpstr>PowerPoint Presentation</vt:lpstr>
      <vt:lpstr>PowerPoint Presentation</vt:lpstr>
      <vt:lpstr>PowerPoint Presentation</vt:lpstr>
      <vt:lpstr>    Interactive Moon Phases  Discussion Question   During which phase of the moon would it be easier to see stars in the night sky? Why? </vt:lpstr>
      <vt:lpstr>PowerPoint Presentation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 System &amp; Beyond  4th Grade Science</dc:title>
  <dc:creator>Goodman, Camille</dc:creator>
  <cp:lastModifiedBy>Alan Aumann</cp:lastModifiedBy>
  <cp:revision>91</cp:revision>
  <dcterms:created xsi:type="dcterms:W3CDTF">2014-01-21T03:19:41Z</dcterms:created>
  <dcterms:modified xsi:type="dcterms:W3CDTF">2016-03-24T14:16:47Z</dcterms:modified>
</cp:coreProperties>
</file>