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  <p:sldMasterId id="2147483674" r:id="rId3"/>
  </p:sldMasterIdLst>
  <p:notesMasterIdLst>
    <p:notesMasterId r:id="rId68"/>
  </p:notesMasterIdLst>
  <p:handoutMasterIdLst>
    <p:handoutMasterId r:id="rId69"/>
  </p:handoutMasterIdLst>
  <p:sldIdLst>
    <p:sldId id="258" r:id="rId4"/>
    <p:sldId id="321" r:id="rId5"/>
    <p:sldId id="288" r:id="rId6"/>
    <p:sldId id="289" r:id="rId7"/>
    <p:sldId id="259" r:id="rId8"/>
    <p:sldId id="290" r:id="rId9"/>
    <p:sldId id="260" r:id="rId10"/>
    <p:sldId id="291" r:id="rId11"/>
    <p:sldId id="261" r:id="rId12"/>
    <p:sldId id="292" r:id="rId13"/>
    <p:sldId id="262" r:id="rId14"/>
    <p:sldId id="293" r:id="rId15"/>
    <p:sldId id="263" r:id="rId16"/>
    <p:sldId id="294" r:id="rId17"/>
    <p:sldId id="264" r:id="rId18"/>
    <p:sldId id="295" r:id="rId19"/>
    <p:sldId id="265" r:id="rId20"/>
    <p:sldId id="296" r:id="rId21"/>
    <p:sldId id="266" r:id="rId22"/>
    <p:sldId id="297" r:id="rId23"/>
    <p:sldId id="267" r:id="rId24"/>
    <p:sldId id="298" r:id="rId25"/>
    <p:sldId id="268" r:id="rId26"/>
    <p:sldId id="299" r:id="rId27"/>
    <p:sldId id="269" r:id="rId28"/>
    <p:sldId id="319" r:id="rId29"/>
    <p:sldId id="300" r:id="rId30"/>
    <p:sldId id="270" r:id="rId31"/>
    <p:sldId id="301" r:id="rId32"/>
    <p:sldId id="271" r:id="rId33"/>
    <p:sldId id="302" r:id="rId34"/>
    <p:sldId id="272" r:id="rId35"/>
    <p:sldId id="303" r:id="rId36"/>
    <p:sldId id="273" r:id="rId37"/>
    <p:sldId id="304" r:id="rId38"/>
    <p:sldId id="274" r:id="rId39"/>
    <p:sldId id="305" r:id="rId40"/>
    <p:sldId id="275" r:id="rId41"/>
    <p:sldId id="306" r:id="rId42"/>
    <p:sldId id="276" r:id="rId43"/>
    <p:sldId id="307" r:id="rId44"/>
    <p:sldId id="277" r:id="rId45"/>
    <p:sldId id="308" r:id="rId46"/>
    <p:sldId id="278" r:id="rId47"/>
    <p:sldId id="309" r:id="rId48"/>
    <p:sldId id="279" r:id="rId49"/>
    <p:sldId id="310" r:id="rId50"/>
    <p:sldId id="280" r:id="rId51"/>
    <p:sldId id="311" r:id="rId52"/>
    <p:sldId id="281" r:id="rId53"/>
    <p:sldId id="312" r:id="rId54"/>
    <p:sldId id="320" r:id="rId55"/>
    <p:sldId id="282" r:id="rId56"/>
    <p:sldId id="313" r:id="rId57"/>
    <p:sldId id="323" r:id="rId58"/>
    <p:sldId id="324" r:id="rId59"/>
    <p:sldId id="325" r:id="rId60"/>
    <p:sldId id="326" r:id="rId61"/>
    <p:sldId id="327" r:id="rId62"/>
    <p:sldId id="329" r:id="rId63"/>
    <p:sldId id="331" r:id="rId64"/>
    <p:sldId id="332" r:id="rId65"/>
    <p:sldId id="333" r:id="rId66"/>
    <p:sldId id="334" r:id="rId6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9" autoAdjust="0"/>
    <p:restoredTop sz="94624" autoAdjust="0"/>
  </p:normalViewPr>
  <p:slideViewPr>
    <p:cSldViewPr>
      <p:cViewPr>
        <p:scale>
          <a:sx n="50" d="100"/>
          <a:sy n="50" d="100"/>
        </p:scale>
        <p:origin x="-196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672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71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82D1B1-FD5C-4C08-AE33-32E0C9790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09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F19E4F-63CD-415A-A7BF-5E5D9761C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88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AB469B-300F-472D-821C-8DF202D68647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5813B27-78E1-4C63-A8EA-2ECE7E964E89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BCE3FED-0654-4D78-BA24-E18E14487235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51734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09548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200485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692294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1213092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020452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1610881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2010091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1639186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23625010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186489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2713301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038118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26777257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6675772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959016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1056791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4611132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1786660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9418422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1250246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94401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4561044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22827773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0231713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6064541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1729230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179356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91215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89943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115962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399513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224272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  <p:extLst>
      <p:ext uri="{BB962C8B-B14F-4D97-AF65-F5344CB8AC3E}">
        <p14:creationId xmlns:p14="http://schemas.microsoft.com/office/powerpoint/2010/main" val="267032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66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6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A.) Response A</a:t>
            </a:r>
          </a:p>
        </p:txBody>
      </p:sp>
      <p:sp>
        <p:nvSpPr>
          <p:cNvPr id="7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B.) Response B</a:t>
            </a:r>
          </a:p>
        </p:txBody>
      </p:sp>
      <p:sp>
        <p:nvSpPr>
          <p:cNvPr id="8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C.) Response C</a:t>
            </a:r>
          </a:p>
        </p:txBody>
      </p:sp>
      <p:sp>
        <p:nvSpPr>
          <p:cNvPr id="9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D.) Response D</a:t>
            </a:r>
          </a:p>
        </p:txBody>
      </p:sp>
      <p:sp>
        <p:nvSpPr>
          <p:cNvPr id="10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E.) Response E</a:t>
            </a:r>
          </a:p>
        </p:txBody>
      </p:sp>
      <p:sp>
        <p:nvSpPr>
          <p:cNvPr id="11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1400">
                <a:solidFill>
                  <a:srgbClr val="FFFFFF"/>
                </a:solidFill>
              </a:rPr>
              <a:t>Percent Complete 100%</a:t>
            </a:r>
          </a:p>
        </p:txBody>
      </p:sp>
      <p:sp>
        <p:nvSpPr>
          <p:cNvPr id="12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1400">
                <a:solidFill>
                  <a:srgbClr val="FFFFFF"/>
                </a:solidFill>
              </a:rPr>
              <a:t>00:30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7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6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  <p:sp>
          <p:nvSpPr>
            <p:cNvPr id="9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33%</a:t>
              </a:r>
            </a:p>
          </p:txBody>
        </p:sp>
        <p:sp>
          <p:nvSpPr>
            <p:cNvPr id="12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15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18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3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8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A*</a:t>
              </a:r>
            </a:p>
          </p:txBody>
        </p:sp>
        <p:sp>
          <p:nvSpPr>
            <p:cNvPr id="11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B*</a:t>
              </a:r>
            </a:p>
          </p:txBody>
        </p:sp>
        <p:sp>
          <p:nvSpPr>
            <p:cNvPr id="14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17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0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85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6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7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8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9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0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4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26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28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30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13" Type="http://schemas.openxmlformats.org/officeDocument/2006/relationships/slide" Target="slide47.xml"/><Relationship Id="rId18" Type="http://schemas.openxmlformats.org/officeDocument/2006/relationships/slide" Target="slide49.xml"/><Relationship Id="rId26" Type="http://schemas.openxmlformats.org/officeDocument/2006/relationships/slide" Target="slide33.xml"/><Relationship Id="rId3" Type="http://schemas.openxmlformats.org/officeDocument/2006/relationships/audio" Target="../media/audio2.wav"/><Relationship Id="rId21" Type="http://schemas.openxmlformats.org/officeDocument/2006/relationships/slide" Target="slide31.xml"/><Relationship Id="rId7" Type="http://schemas.openxmlformats.org/officeDocument/2006/relationships/slide" Target="slide35.xml"/><Relationship Id="rId12" Type="http://schemas.openxmlformats.org/officeDocument/2006/relationships/slide" Target="slide37.xml"/><Relationship Id="rId17" Type="http://schemas.openxmlformats.org/officeDocument/2006/relationships/slide" Target="slide39.xml"/><Relationship Id="rId25" Type="http://schemas.openxmlformats.org/officeDocument/2006/relationships/slide" Target="slide22.xml"/><Relationship Id="rId33" Type="http://schemas.openxmlformats.org/officeDocument/2006/relationships/slide" Target="slide63.xml"/><Relationship Id="rId2" Type="http://schemas.openxmlformats.org/officeDocument/2006/relationships/notesSlide" Target="../notesSlides/notesSlide2.xml"/><Relationship Id="rId16" Type="http://schemas.openxmlformats.org/officeDocument/2006/relationships/slide" Target="slide29.xml"/><Relationship Id="rId20" Type="http://schemas.openxmlformats.org/officeDocument/2006/relationships/slide" Target="slide20.xml"/><Relationship Id="rId29" Type="http://schemas.openxmlformats.org/officeDocument/2006/relationships/slide" Target="slide5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26.xml"/><Relationship Id="rId24" Type="http://schemas.openxmlformats.org/officeDocument/2006/relationships/slide" Target="slide12.xml"/><Relationship Id="rId32" Type="http://schemas.openxmlformats.org/officeDocument/2006/relationships/slide" Target="slide61.xml"/><Relationship Id="rId5" Type="http://schemas.openxmlformats.org/officeDocument/2006/relationships/slide" Target="slide14.xml"/><Relationship Id="rId15" Type="http://schemas.openxmlformats.org/officeDocument/2006/relationships/slide" Target="slide18.xml"/><Relationship Id="rId23" Type="http://schemas.openxmlformats.org/officeDocument/2006/relationships/slide" Target="slide51.xml"/><Relationship Id="rId28" Type="http://schemas.openxmlformats.org/officeDocument/2006/relationships/slide" Target="slide53.xml"/><Relationship Id="rId10" Type="http://schemas.openxmlformats.org/officeDocument/2006/relationships/slide" Target="slide16.xml"/><Relationship Id="rId19" Type="http://schemas.openxmlformats.org/officeDocument/2006/relationships/slide" Target="slide10.xml"/><Relationship Id="rId31" Type="http://schemas.openxmlformats.org/officeDocument/2006/relationships/slide" Target="slide59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8.xml"/><Relationship Id="rId22" Type="http://schemas.openxmlformats.org/officeDocument/2006/relationships/slide" Target="slide41.xml"/><Relationship Id="rId27" Type="http://schemas.openxmlformats.org/officeDocument/2006/relationships/slide" Target="slide43.xml"/><Relationship Id="rId30" Type="http://schemas.openxmlformats.org/officeDocument/2006/relationships/slide" Target="slide5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7772400" cy="464820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8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Revolutionary War  JEOPARDY!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Name three advantages the British army had.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153400" cy="2819400"/>
          </a:xfrm>
        </p:spPr>
        <p:txBody>
          <a:bodyPr/>
          <a:lstStyle/>
          <a:p>
            <a:pPr marL="838200" indent="-838200">
              <a:buFontTx/>
              <a:buAutoNum type="arabicPeriod"/>
            </a:pPr>
            <a:r>
              <a:rPr lang="en-US" sz="4000" b="1" smtClean="0">
                <a:latin typeface="Times New Roman" pitchFamily="18" charset="0"/>
              </a:rPr>
              <a:t>the best trained soldiers</a:t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2.  more soldiers</a:t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3.  more weapons and supplies</a:t>
            </a:r>
            <a:br>
              <a:rPr lang="en-US" sz="4000" b="1" smtClean="0">
                <a:latin typeface="Times New Roman" pitchFamily="18" charset="0"/>
              </a:rPr>
            </a:br>
            <a:endParaRPr lang="en-US" sz="4000" b="1" smtClean="0">
              <a:latin typeface="Times New Roman" pitchFamily="18" charset="0"/>
            </a:endParaRPr>
          </a:p>
        </p:txBody>
      </p:sp>
      <p:sp>
        <p:nvSpPr>
          <p:cNvPr id="36868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What was the Continental Army like when they started?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286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They had no uniforms and not many guns.  They had never fought as an army and had little training.</a:t>
            </a:r>
          </a:p>
        </p:txBody>
      </p:sp>
      <p:sp>
        <p:nvSpPr>
          <p:cNvPr id="38916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9812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What was the name of the pamphlet published by Thomas Paine?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i="1" smtClean="0">
                <a:latin typeface="Times New Roman" pitchFamily="18" charset="0"/>
              </a:rPr>
              <a:t>Common Sense</a:t>
            </a:r>
          </a:p>
        </p:txBody>
      </p:sp>
      <p:sp>
        <p:nvSpPr>
          <p:cNvPr id="40964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362200"/>
            <a:ext cx="7391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What was written in </a:t>
            </a:r>
            <a:r>
              <a:rPr lang="en-US" sz="4000" b="1" i="1" smtClean="0">
                <a:latin typeface="Times New Roman" pitchFamily="18" charset="0"/>
              </a:rPr>
              <a:t>Common Sense</a:t>
            </a:r>
            <a:r>
              <a:rPr lang="en-US" sz="4000" b="1" smtClean="0"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286000"/>
            <a:ext cx="7772400" cy="22098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It called King George III a bully and questioned the idea of one person having all the authority to rule.</a:t>
            </a:r>
          </a:p>
        </p:txBody>
      </p:sp>
      <p:sp>
        <p:nvSpPr>
          <p:cNvPr id="43012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How many men were on the committee that wrote the Declaration of Independence?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5</a:t>
            </a:r>
          </a:p>
        </p:txBody>
      </p:sp>
      <p:sp>
        <p:nvSpPr>
          <p:cNvPr id="45060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000" b="1">
                <a:latin typeface="Benguiat Frisky" pitchFamily="66" charset="0"/>
              </a:rPr>
              <a:t>JEOPARDY!</a:t>
            </a:r>
            <a:endParaRPr lang="en-US" sz="3200"/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4" action="ppaction://hlinksldjump"/>
              </a:rPr>
              <a:t>100</a:t>
            </a:r>
            <a:endParaRPr lang="en-US" sz="360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5" action="ppaction://hlinksldjump"/>
              </a:rPr>
              <a:t>100</a:t>
            </a:r>
            <a:endParaRPr lang="en-US" sz="3600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6" action="ppaction://hlinksldjump"/>
              </a:rPr>
              <a:t>100</a:t>
            </a:r>
            <a:endParaRPr lang="en-US" sz="3600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7" action="ppaction://hlinksldjump"/>
              </a:rPr>
              <a:t>100</a:t>
            </a:r>
            <a:endParaRPr lang="en-US" sz="3600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8" action="ppaction://hlinksldjump"/>
              </a:rPr>
              <a:t>100</a:t>
            </a:r>
            <a:endParaRPr lang="en-US" sz="3600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9" action="ppaction://hlinksldjump"/>
              </a:rPr>
              <a:t>200</a:t>
            </a:r>
            <a:endParaRPr lang="en-US" sz="3600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10" action="ppaction://hlinksldjump"/>
              </a:rPr>
              <a:t>200</a:t>
            </a:r>
            <a:endParaRPr lang="en-US" sz="3600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11" action="ppaction://hlinksldjump"/>
              </a:rPr>
              <a:t>200</a:t>
            </a:r>
            <a:endParaRPr lang="en-US" sz="3600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12" action="ppaction://hlinksldjump"/>
              </a:rPr>
              <a:t>200</a:t>
            </a:r>
            <a:endParaRPr lang="en-US" sz="3600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13" action="ppaction://hlinksldjump"/>
              </a:rPr>
              <a:t>200</a:t>
            </a:r>
            <a:endParaRPr lang="en-US" sz="3600"/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14" action="ppaction://hlinksldjump"/>
              </a:rPr>
              <a:t>300</a:t>
            </a:r>
            <a:endParaRPr lang="en-US" sz="3600"/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15" action="ppaction://hlinksldjump"/>
              </a:rPr>
              <a:t>300</a:t>
            </a:r>
            <a:endParaRPr lang="en-US" sz="3600"/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16" action="ppaction://hlinksldjump"/>
              </a:rPr>
              <a:t>300</a:t>
            </a:r>
            <a:endParaRPr lang="en-US" sz="3600"/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17" action="ppaction://hlinksldjump"/>
              </a:rPr>
              <a:t>300</a:t>
            </a:r>
            <a:endParaRPr lang="en-US" sz="3600"/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18" action="ppaction://hlinksldjump"/>
              </a:rPr>
              <a:t>300</a:t>
            </a:r>
            <a:endParaRPr lang="en-US" sz="3600"/>
          </a:p>
        </p:txBody>
      </p:sp>
      <p:sp>
        <p:nvSpPr>
          <p:cNvPr id="27667" name="Text Box 21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19" action="ppaction://hlinksldjump"/>
              </a:rPr>
              <a:t>400</a:t>
            </a:r>
            <a:endParaRPr lang="en-US" sz="3600"/>
          </a:p>
        </p:txBody>
      </p:sp>
      <p:sp>
        <p:nvSpPr>
          <p:cNvPr id="27668" name="Text Box 22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20" action="ppaction://hlinksldjump"/>
              </a:rPr>
              <a:t>400</a:t>
            </a:r>
            <a:endParaRPr lang="en-US" sz="3600"/>
          </a:p>
        </p:txBody>
      </p:sp>
      <p:sp>
        <p:nvSpPr>
          <p:cNvPr id="27669" name="Text Box 23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21" action="ppaction://hlinksldjump"/>
              </a:rPr>
              <a:t>400</a:t>
            </a:r>
            <a:endParaRPr lang="en-US" sz="3600"/>
          </a:p>
        </p:txBody>
      </p:sp>
      <p:sp>
        <p:nvSpPr>
          <p:cNvPr id="27670" name="Text Box 24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22" action="ppaction://hlinksldjump"/>
              </a:rPr>
              <a:t>400</a:t>
            </a:r>
            <a:endParaRPr lang="en-US" sz="3600"/>
          </a:p>
        </p:txBody>
      </p:sp>
      <p:sp>
        <p:nvSpPr>
          <p:cNvPr id="27671" name="Text Box 25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23" action="ppaction://hlinksldjump"/>
              </a:rPr>
              <a:t>400</a:t>
            </a:r>
            <a:endParaRPr lang="en-US" sz="3600"/>
          </a:p>
        </p:txBody>
      </p:sp>
      <p:sp>
        <p:nvSpPr>
          <p:cNvPr id="27672" name="Text Box 27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24" action="ppaction://hlinksldjump"/>
              </a:rPr>
              <a:t>500</a:t>
            </a:r>
            <a:endParaRPr lang="en-US" sz="3600"/>
          </a:p>
        </p:txBody>
      </p:sp>
      <p:sp>
        <p:nvSpPr>
          <p:cNvPr id="27673" name="Text Box 28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25" action="ppaction://hlinksldjump"/>
              </a:rPr>
              <a:t>500</a:t>
            </a:r>
            <a:endParaRPr lang="en-US" sz="3600"/>
          </a:p>
        </p:txBody>
      </p:sp>
      <p:sp>
        <p:nvSpPr>
          <p:cNvPr id="27674" name="Text Box 29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26" action="ppaction://hlinksldjump"/>
              </a:rPr>
              <a:t>500</a:t>
            </a:r>
            <a:endParaRPr lang="en-US" sz="3600"/>
          </a:p>
        </p:txBody>
      </p:sp>
      <p:sp>
        <p:nvSpPr>
          <p:cNvPr id="27675" name="Text Box 30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27" action="ppaction://hlinksldjump"/>
              </a:rPr>
              <a:t>500</a:t>
            </a:r>
            <a:endParaRPr lang="en-US" sz="3600"/>
          </a:p>
        </p:txBody>
      </p:sp>
      <p:sp>
        <p:nvSpPr>
          <p:cNvPr id="27676" name="Text Box 31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28" action="ppaction://hlinksldjump"/>
              </a:rPr>
              <a:t>500</a:t>
            </a:r>
            <a:endParaRPr lang="en-US" sz="3600"/>
          </a:p>
        </p:txBody>
      </p:sp>
      <p:sp>
        <p:nvSpPr>
          <p:cNvPr id="76833" name="Text Box 33"/>
          <p:cNvSpPr txBox="1">
            <a:spLocks noChangeArrowheads="1"/>
          </p:cNvSpPr>
          <p:nvPr/>
        </p:nvSpPr>
        <p:spPr bwMode="auto">
          <a:xfrm>
            <a:off x="3810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sz="1900" b="1">
                <a:effectLst>
                  <a:outerShdw blurRad="38100" dist="38100" dir="2700000" algn="tl">
                    <a:srgbClr val="000000"/>
                  </a:outerShdw>
                </a:effectLst>
              </a:rPr>
              <a:t>At War</a:t>
            </a:r>
          </a:p>
        </p:txBody>
      </p:sp>
      <p:sp>
        <p:nvSpPr>
          <p:cNvPr id="76834" name="Text Box 34"/>
          <p:cNvSpPr txBox="1">
            <a:spLocks noChangeArrowheads="1"/>
          </p:cNvSpPr>
          <p:nvPr/>
        </p:nvSpPr>
        <p:spPr bwMode="auto">
          <a:xfrm>
            <a:off x="1782763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Declaration of Independence</a:t>
            </a:r>
          </a:p>
        </p:txBody>
      </p:sp>
      <p:sp>
        <p:nvSpPr>
          <p:cNvPr id="76835" name="Text Box 35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Characters</a:t>
            </a:r>
          </a:p>
        </p:txBody>
      </p:sp>
      <p:sp>
        <p:nvSpPr>
          <p:cNvPr id="76836" name="Text Box 36"/>
          <p:cNvSpPr txBox="1">
            <a:spLocks noChangeArrowheads="1"/>
          </p:cNvSpPr>
          <p:nvPr/>
        </p:nvSpPr>
        <p:spPr bwMode="auto">
          <a:xfrm>
            <a:off x="4586288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America Takes Sides</a:t>
            </a:r>
          </a:p>
        </p:txBody>
      </p:sp>
      <p:sp>
        <p:nvSpPr>
          <p:cNvPr id="76837" name="Text Box 37"/>
          <p:cNvSpPr txBox="1">
            <a:spLocks noChangeArrowheads="1"/>
          </p:cNvSpPr>
          <p:nvPr/>
        </p:nvSpPr>
        <p:spPr bwMode="auto">
          <a:xfrm>
            <a:off x="598805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Victory and Indepen-dence</a:t>
            </a:r>
          </a:p>
        </p:txBody>
      </p:sp>
      <p:sp>
        <p:nvSpPr>
          <p:cNvPr id="76838" name="Text Box 38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sz="1900" b="1">
                <a:effectLst>
                  <a:outerShdw blurRad="38100" dist="38100" dir="2700000" algn="tl">
                    <a:srgbClr val="000000"/>
                  </a:outerShdw>
                </a:effectLst>
              </a:rPr>
              <a:t>Major Battles</a:t>
            </a:r>
          </a:p>
        </p:txBody>
      </p:sp>
      <p:sp>
        <p:nvSpPr>
          <p:cNvPr id="27683" name="Text Box 39">
            <a:hlinkClick r:id="rId29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29" action="ppaction://hlinksldjump"/>
              </a:rPr>
              <a:t>100</a:t>
            </a:r>
            <a:endParaRPr lang="en-US" sz="3600"/>
          </a:p>
        </p:txBody>
      </p:sp>
      <p:sp>
        <p:nvSpPr>
          <p:cNvPr id="27684" name="Text Box 40">
            <a:hlinkClick r:id="rId30" action="ppaction://hlinksldjump"/>
          </p:cNvPr>
          <p:cNvSpPr txBox="1">
            <a:spLocks noChangeArrowheads="1"/>
          </p:cNvSpPr>
          <p:nvPr/>
        </p:nvSpPr>
        <p:spPr bwMode="auto">
          <a:xfrm>
            <a:off x="7377113" y="3505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30" action="ppaction://hlinksldjump"/>
              </a:rPr>
              <a:t>200</a:t>
            </a:r>
            <a:endParaRPr lang="en-US" sz="3600"/>
          </a:p>
        </p:txBody>
      </p:sp>
      <p:sp>
        <p:nvSpPr>
          <p:cNvPr id="27685" name="Text Box 41">
            <a:hlinkClick r:id="rId31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4302125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31" action="ppaction://hlinksldjump"/>
              </a:rPr>
              <a:t>300</a:t>
            </a:r>
            <a:endParaRPr lang="en-US" sz="3600"/>
          </a:p>
        </p:txBody>
      </p:sp>
      <p:sp>
        <p:nvSpPr>
          <p:cNvPr id="27686" name="Text Box 42">
            <a:hlinkClick r:id="rId32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5064125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32" action="ppaction://hlinksldjump"/>
              </a:rPr>
              <a:t>400</a:t>
            </a:r>
            <a:endParaRPr lang="en-US" sz="3600"/>
          </a:p>
        </p:txBody>
      </p:sp>
      <p:sp>
        <p:nvSpPr>
          <p:cNvPr id="27687" name="Text Box 43">
            <a:hlinkClick r:id="rId33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5826125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hlinkClick r:id="rId33" action="ppaction://hlinksldjump"/>
              </a:rPr>
              <a:t>500</a:t>
            </a:r>
            <a:endParaRPr lang="en-US" sz="36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33" grpId="0" build="p" animBg="1" autoUpdateAnimBg="0" advAuto="200"/>
      <p:bldP spid="76834" grpId="0" build="p" animBg="1" autoUpdateAnimBg="0" advAuto="200"/>
      <p:bldP spid="76835" grpId="0" build="p" animBg="1" autoUpdateAnimBg="0" advAuto="200"/>
      <p:bldP spid="76836" grpId="0" build="p" animBg="1" autoUpdateAnimBg="0" advAuto="200"/>
      <p:bldP spid="76837" grpId="0" build="p" animBg="1" autoUpdateAnimBg="0" advAuto="200"/>
      <p:bldP spid="76838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The first part of the Declaration, the introduction, stated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7772400" cy="1447800"/>
          </a:xfrm>
        </p:spPr>
        <p:txBody>
          <a:bodyPr/>
          <a:lstStyle/>
          <a:p>
            <a:pPr marL="762000" indent="-762000" algn="l"/>
            <a:r>
              <a:rPr lang="en-US" sz="4000" b="1" smtClean="0">
                <a:latin typeface="Times New Roman" pitchFamily="18" charset="0"/>
              </a:rPr>
              <a:t>why the Declaration was needed.</a:t>
            </a:r>
          </a:p>
        </p:txBody>
      </p:sp>
      <p:sp>
        <p:nvSpPr>
          <p:cNvPr id="47108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9812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What were the unalienable rights that the Declaration of Independence listed?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Life</a:t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Liberty</a:t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and the Pursuit of Happiness</a:t>
            </a:r>
          </a:p>
        </p:txBody>
      </p:sp>
      <p:sp>
        <p:nvSpPr>
          <p:cNvPr id="49156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Who was the leader of the Continental Army?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George Washington</a:t>
            </a:r>
          </a:p>
        </p:txBody>
      </p:sp>
      <p:sp>
        <p:nvSpPr>
          <p:cNvPr id="51204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72707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447800" y="2514600"/>
            <a:ext cx="6324600" cy="1006475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000" b="1"/>
              <a:t>Daily Double!!!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Who wrote most of the Declaration of Independence?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Thomas Jefferson</a:t>
            </a:r>
          </a:p>
        </p:txBody>
      </p:sp>
      <p:sp>
        <p:nvSpPr>
          <p:cNvPr id="54276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Who published </a:t>
            </a:r>
            <a:r>
              <a:rPr lang="en-US" sz="4000" b="1" i="1" smtClean="0">
                <a:latin typeface="Times New Roman" pitchFamily="18" charset="0"/>
              </a:rPr>
              <a:t>Common Sense?</a:t>
            </a:r>
            <a:endParaRPr lang="en-US" sz="40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sz="4800" b="1" smtClean="0"/>
              <a:t>Daily Double Graphic and Sound Effect!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b="1" i="1" smtClean="0"/>
              <a:t>DO NOT DELETE THIS SLIDE!</a:t>
            </a:r>
            <a:r>
              <a:rPr lang="en-US" sz="2200" b="1" smtClean="0"/>
              <a:t>  Deleting it may cause the game links to work improperly.  This slide is hidden during the game, and WILL not appear.</a:t>
            </a:r>
          </a:p>
          <a:p>
            <a:pPr>
              <a:lnSpc>
                <a:spcPct val="90000"/>
              </a:lnSpc>
            </a:pPr>
            <a:r>
              <a:rPr lang="en-US" sz="2200" b="1" smtClean="0"/>
              <a:t>In slide view mode, copy the above (red) graphic (click once to select; right click the </a:t>
            </a:r>
            <a:r>
              <a:rPr lang="en-US" sz="2200" b="1" i="1" u="sng" smtClean="0"/>
              <a:t>border</a:t>
            </a:r>
            <a:r>
              <a:rPr lang="en-US" sz="2200" b="1" smtClean="0"/>
              <a:t> and choose “copy”).</a:t>
            </a:r>
          </a:p>
          <a:p>
            <a:pPr>
              <a:lnSpc>
                <a:spcPct val="90000"/>
              </a:lnSpc>
            </a:pPr>
            <a:r>
              <a:rPr lang="en-US" sz="2200" b="1" smtClean="0"/>
              <a:t>Locate the answer slide which you want to be the daily double</a:t>
            </a:r>
          </a:p>
          <a:p>
            <a:pPr>
              <a:lnSpc>
                <a:spcPct val="90000"/>
              </a:lnSpc>
            </a:pPr>
            <a:r>
              <a:rPr lang="en-US" sz="2200" b="1" smtClean="0"/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000" b="1"/>
              <a:t>Daily Double!!!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Thomas Paine</a:t>
            </a:r>
          </a:p>
        </p:txBody>
      </p:sp>
      <p:sp>
        <p:nvSpPr>
          <p:cNvPr id="56324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1336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Who was the Patriot who went to Britain to negotiate with the king and Parliament?</a:t>
            </a:r>
            <a:br>
              <a:rPr lang="en-US" sz="4000" b="1" smtClean="0">
                <a:latin typeface="Times New Roman" pitchFamily="18" charset="0"/>
              </a:rPr>
            </a:br>
            <a:endParaRPr lang="en-US" sz="40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Benjamin Franklin</a:t>
            </a:r>
          </a:p>
        </p:txBody>
      </p:sp>
      <p:sp>
        <p:nvSpPr>
          <p:cNvPr id="58372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Who was Phyllis Wheatley and what did she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She was a freed African girl who was one of the earliest American poets.  </a:t>
            </a:r>
          </a:p>
        </p:txBody>
      </p:sp>
      <p:sp>
        <p:nvSpPr>
          <p:cNvPr id="60420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31242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About how many of the colonists were Patriots?  How many were Loyalists?  And how many were neutral?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2860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1/3 Patriots</a:t>
            </a:r>
            <a:br>
              <a:rPr lang="en-US" b="1" smtClean="0">
                <a:latin typeface="Times New Roman" pitchFamily="18" charset="0"/>
              </a:rPr>
            </a:br>
            <a:r>
              <a:rPr lang="en-US" b="1" smtClean="0">
                <a:latin typeface="Times New Roman" pitchFamily="18" charset="0"/>
              </a:rPr>
              <a:t>1/3 Loyalists</a:t>
            </a:r>
            <a:br>
              <a:rPr lang="en-US" b="1" smtClean="0">
                <a:latin typeface="Times New Roman" pitchFamily="18" charset="0"/>
              </a:rPr>
            </a:br>
            <a:r>
              <a:rPr lang="en-US" b="1" smtClean="0">
                <a:latin typeface="Times New Roman" pitchFamily="18" charset="0"/>
              </a:rPr>
              <a:t>1/3 neutral</a:t>
            </a:r>
          </a:p>
        </p:txBody>
      </p:sp>
      <p:sp>
        <p:nvSpPr>
          <p:cNvPr id="62468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8288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Who took over firing the cannon when her husband was killed at the Battle of Monmouth?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1336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Mary Ludwig Hayes </a:t>
            </a:r>
            <a:br>
              <a:rPr lang="en-US" b="1" smtClean="0">
                <a:latin typeface="Times New Roman" pitchFamily="18" charset="0"/>
              </a:rPr>
            </a:br>
            <a:r>
              <a:rPr lang="en-US" b="1" smtClean="0">
                <a:latin typeface="Times New Roman" pitchFamily="18" charset="0"/>
              </a:rPr>
              <a:t>or</a:t>
            </a:r>
            <a:br>
              <a:rPr lang="en-US" b="1" smtClean="0">
                <a:latin typeface="Times New Roman" pitchFamily="18" charset="0"/>
              </a:rPr>
            </a:br>
            <a:r>
              <a:rPr lang="en-US" b="1" smtClean="0">
                <a:latin typeface="Times New Roman" pitchFamily="18" charset="0"/>
              </a:rPr>
              <a:t>“Molly Pitcher”</a:t>
            </a:r>
          </a:p>
        </p:txBody>
      </p:sp>
      <p:sp>
        <p:nvSpPr>
          <p:cNvPr id="64516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1336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Why did some Native Americans fight with the British against the Patriots?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2098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In May 1775, the Patriots sent King George III a letter.  What did that letter ask the king to repeal?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5240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The British had promised them guns and British goods.</a:t>
            </a:r>
          </a:p>
        </p:txBody>
      </p:sp>
      <p:sp>
        <p:nvSpPr>
          <p:cNvPr id="66564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Why did Africans enlist in the Continental army?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They were promised freedom.</a:t>
            </a:r>
          </a:p>
        </p:txBody>
      </p:sp>
      <p:sp>
        <p:nvSpPr>
          <p:cNvPr id="68612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Who was the most notorious traitor in American history?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Benedict Arnold</a:t>
            </a:r>
          </a:p>
        </p:txBody>
      </p:sp>
      <p:sp>
        <p:nvSpPr>
          <p:cNvPr id="70660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42672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On December 25, 1776, Washington crossed the Delaware River and surprised the British and Hessian soldiers in an attack at Trenton, NJ.  How many Patriots were killed?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none</a:t>
            </a:r>
          </a:p>
        </p:txBody>
      </p:sp>
      <p:sp>
        <p:nvSpPr>
          <p:cNvPr id="72708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8956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What nearly destroyed the Continental army during the winter of 1776-1777 at Valley Forge?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Cold and hunger</a:t>
            </a:r>
          </a:p>
        </p:txBody>
      </p:sp>
      <p:sp>
        <p:nvSpPr>
          <p:cNvPr id="74756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Who started the Sons of Liberty?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The Intolerable Acts</a:t>
            </a:r>
          </a:p>
        </p:txBody>
      </p:sp>
      <p:sp>
        <p:nvSpPr>
          <p:cNvPr id="30724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8194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Samuel Adams</a:t>
            </a:r>
            <a:br>
              <a:rPr lang="en-US" sz="4000" b="1" smtClean="0">
                <a:latin typeface="Times New Roman" pitchFamily="18" charset="0"/>
              </a:rPr>
            </a:br>
            <a:endParaRPr lang="en-US" sz="4000" smtClean="0">
              <a:solidFill>
                <a:schemeClr val="tx1"/>
              </a:solidFill>
            </a:endParaRPr>
          </a:p>
        </p:txBody>
      </p:sp>
      <p:sp>
        <p:nvSpPr>
          <p:cNvPr id="76804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Who was the Patriot spy who said, “I regret that I have but one life to give for my country.”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Nathan Hale</a:t>
            </a:r>
          </a:p>
        </p:txBody>
      </p:sp>
      <p:sp>
        <p:nvSpPr>
          <p:cNvPr id="78852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798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2209800"/>
          </a:xfrm>
          <a:noFill/>
        </p:spPr>
        <p:txBody>
          <a:bodyPr/>
          <a:lstStyle/>
          <a:p>
            <a:r>
              <a:rPr lang="en-US" b="1" smtClean="0"/>
              <a:t>Who was the commander of the Continental army in the southern colonies?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Nathanael Greene</a:t>
            </a:r>
          </a:p>
        </p:txBody>
      </p:sp>
      <p:sp>
        <p:nvSpPr>
          <p:cNvPr id="8090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2209800"/>
            <a:ext cx="7772400" cy="1143000"/>
          </a:xfrm>
        </p:spPr>
        <p:txBody>
          <a:bodyPr/>
          <a:lstStyle/>
          <a:p>
            <a:r>
              <a:rPr lang="en-US" sz="4000" smtClean="0"/>
              <a:t>Where was the first shot of the Revolutionary War fired?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8294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Rectangle 8"/>
          <p:cNvSpPr>
            <a:spLocks noGrp="1" noChangeArrowheads="1"/>
          </p:cNvSpPr>
          <p:nvPr>
            <p:ph type="title"/>
          </p:nvPr>
        </p:nvSpPr>
        <p:spPr>
          <a:xfrm>
            <a:off x="838200" y="2514600"/>
            <a:ext cx="7772400" cy="1143000"/>
          </a:xfrm>
        </p:spPr>
        <p:txBody>
          <a:bodyPr/>
          <a:lstStyle/>
          <a:p>
            <a:r>
              <a:rPr lang="en-US" sz="4000" smtClean="0"/>
              <a:t>Battle of Lexington and Concord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09800"/>
            <a:ext cx="7772400" cy="1143000"/>
          </a:xfrm>
        </p:spPr>
        <p:txBody>
          <a:bodyPr/>
          <a:lstStyle/>
          <a:p>
            <a:r>
              <a:rPr lang="en-US" sz="4000" smtClean="0"/>
              <a:t>What was the first major battle of the Revolutionary War?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84995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2514600"/>
            <a:ext cx="7772400" cy="1143000"/>
          </a:xfrm>
        </p:spPr>
        <p:txBody>
          <a:bodyPr/>
          <a:lstStyle/>
          <a:p>
            <a:r>
              <a:rPr lang="en-US" smtClean="0"/>
              <a:t>Battle of Bunker Hill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981200"/>
            <a:ext cx="7772400" cy="2514600"/>
          </a:xfrm>
        </p:spPr>
        <p:txBody>
          <a:bodyPr/>
          <a:lstStyle/>
          <a:p>
            <a:r>
              <a:rPr lang="en-US" smtClean="0"/>
              <a:t>Who won the Battle of Saratoga and why was that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9812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What did the Second Continental Congress vote to form?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87043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905000"/>
            <a:ext cx="7772400" cy="2667000"/>
          </a:xfrm>
        </p:spPr>
        <p:txBody>
          <a:bodyPr/>
          <a:lstStyle/>
          <a:p>
            <a:r>
              <a:rPr lang="en-US" sz="4000" smtClean="0"/>
              <a:t>The Patriots; because they convinced France to become allies with the Patriots.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981200"/>
            <a:ext cx="7772400" cy="2514600"/>
          </a:xfrm>
        </p:spPr>
        <p:txBody>
          <a:bodyPr/>
          <a:lstStyle/>
          <a:p>
            <a:r>
              <a:rPr lang="en-US" smtClean="0"/>
              <a:t>Who surrendered at the Battle of Yorktown?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89091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2514600"/>
            <a:ext cx="7772400" cy="1143000"/>
          </a:xfrm>
        </p:spPr>
        <p:txBody>
          <a:bodyPr/>
          <a:lstStyle/>
          <a:p>
            <a:r>
              <a:rPr lang="en-US" smtClean="0"/>
              <a:t>British General Cornwallis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981200"/>
            <a:ext cx="7772400" cy="2514600"/>
          </a:xfrm>
        </p:spPr>
        <p:txBody>
          <a:bodyPr/>
          <a:lstStyle/>
          <a:p>
            <a:r>
              <a:rPr lang="en-US" smtClean="0"/>
              <a:t>What actually ended the Revolutionary War?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91139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2514600"/>
            <a:ext cx="7772400" cy="1143000"/>
          </a:xfrm>
        </p:spPr>
        <p:txBody>
          <a:bodyPr/>
          <a:lstStyle/>
          <a:p>
            <a:r>
              <a:rPr lang="en-US" sz="4000" smtClean="0"/>
              <a:t>The Treaty of Paris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Continental Army</a:t>
            </a:r>
          </a:p>
        </p:txBody>
      </p:sp>
      <p:sp>
        <p:nvSpPr>
          <p:cNvPr id="32772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How had the Indians helped the Continental Army learn to fight?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Template by</a:t>
            </a:r>
          </a:p>
          <a:p>
            <a:pPr>
              <a:defRPr/>
            </a:pPr>
            <a:r>
              <a:rPr lang="en-US"/>
              <a:t>Bill Arcuri, WCSD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1336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They learned to not fight in lines and to surprise the enemy by coming out of hiding places.</a:t>
            </a:r>
          </a:p>
        </p:txBody>
      </p:sp>
      <p:sp>
        <p:nvSpPr>
          <p:cNvPr id="34820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1083</Words>
  <Application>Microsoft Office PowerPoint</Application>
  <PresentationFormat>On-screen Show (4:3)</PresentationFormat>
  <Paragraphs>236</Paragraphs>
  <Slides>64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64</vt:i4>
      </vt:variant>
    </vt:vector>
  </HeadingPairs>
  <TitlesOfParts>
    <vt:vector size="67" baseType="lpstr">
      <vt:lpstr>Default Design</vt:lpstr>
      <vt:lpstr>iRespondQuestionMaster</vt:lpstr>
      <vt:lpstr>iRespondGraphMaster</vt:lpstr>
      <vt:lpstr>Revolutionary War  JEOPARDY!</vt:lpstr>
      <vt:lpstr>PowerPoint Presentation</vt:lpstr>
      <vt:lpstr>Daily Double Graphic and Sound Effect!</vt:lpstr>
      <vt:lpstr>In May 1775, the Patriots sent King George III a letter.  What did that letter ask the king to repeal?</vt:lpstr>
      <vt:lpstr>The Intolerable Acts</vt:lpstr>
      <vt:lpstr>What did the Second Continental Congress vote to form?</vt:lpstr>
      <vt:lpstr>Continental Army</vt:lpstr>
      <vt:lpstr>How had the Indians helped the Continental Army learn to fight?</vt:lpstr>
      <vt:lpstr>They learned to not fight in lines and to surprise the enemy by coming out of hiding places.</vt:lpstr>
      <vt:lpstr>Name three advantages the British army had.</vt:lpstr>
      <vt:lpstr>the best trained soldiers 2.  more soldiers 3.  more weapons and supplies </vt:lpstr>
      <vt:lpstr>What was the Continental Army like when they started?</vt:lpstr>
      <vt:lpstr>They had no uniforms and not many guns.  They had never fought as an army and had little training.</vt:lpstr>
      <vt:lpstr>What was the name of the pamphlet published by Thomas Paine?</vt:lpstr>
      <vt:lpstr>Common Sense</vt:lpstr>
      <vt:lpstr>What was written in Common Sense?</vt:lpstr>
      <vt:lpstr>It called King George III a bully and questioned the idea of one person having all the authority to rule.</vt:lpstr>
      <vt:lpstr>How many men were on the committee that wrote the Declaration of Independence?</vt:lpstr>
      <vt:lpstr>5</vt:lpstr>
      <vt:lpstr>The first part of the Declaration, the introduction, stated ...</vt:lpstr>
      <vt:lpstr>why the Declaration was needed.</vt:lpstr>
      <vt:lpstr>What were the unalienable rights that the Declaration of Independence listed?</vt:lpstr>
      <vt:lpstr>Life Liberty and the Pursuit of Happiness</vt:lpstr>
      <vt:lpstr>Who was the leader of the Continental Army?</vt:lpstr>
      <vt:lpstr>George Washington</vt:lpstr>
      <vt:lpstr>PowerPoint Presentation</vt:lpstr>
      <vt:lpstr>Who wrote most of the Declaration of Independence?</vt:lpstr>
      <vt:lpstr>Thomas Jefferson</vt:lpstr>
      <vt:lpstr>Who published Common Sense?</vt:lpstr>
      <vt:lpstr>Thomas Paine</vt:lpstr>
      <vt:lpstr>Who was the Patriot who went to Britain to negotiate with the king and Parliament? </vt:lpstr>
      <vt:lpstr>Benjamin Franklin</vt:lpstr>
      <vt:lpstr>Who was Phyllis Wheatley and what did she do?</vt:lpstr>
      <vt:lpstr>She was a freed African girl who was one of the earliest American poets.  </vt:lpstr>
      <vt:lpstr>About how many of the colonists were Patriots?  How many were Loyalists?  And how many were neutral?</vt:lpstr>
      <vt:lpstr>1/3 Patriots 1/3 Loyalists 1/3 neutral</vt:lpstr>
      <vt:lpstr>Who took over firing the cannon when her husband was killed at the Battle of Monmouth?</vt:lpstr>
      <vt:lpstr>Mary Ludwig Hayes  or “Molly Pitcher”</vt:lpstr>
      <vt:lpstr>Why did some Native Americans fight with the British against the Patriots?</vt:lpstr>
      <vt:lpstr>The British had promised them guns and British goods.</vt:lpstr>
      <vt:lpstr>Why did Africans enlist in the Continental army?</vt:lpstr>
      <vt:lpstr>They were promised freedom.</vt:lpstr>
      <vt:lpstr>Who was the most notorious traitor in American history?</vt:lpstr>
      <vt:lpstr>Benedict Arnold</vt:lpstr>
      <vt:lpstr>On December 25, 1776, Washington crossed the Delaware River and surprised the British and Hessian soldiers in an attack at Trenton, NJ.  How many Patriots were killed?</vt:lpstr>
      <vt:lpstr>none</vt:lpstr>
      <vt:lpstr>What nearly destroyed the Continental army during the winter of 1776-1777 at Valley Forge?</vt:lpstr>
      <vt:lpstr>Cold and hunger</vt:lpstr>
      <vt:lpstr>Who started the Sons of Liberty?  </vt:lpstr>
      <vt:lpstr>Samuel Adams </vt:lpstr>
      <vt:lpstr>Who was the Patriot spy who said, “I regret that I have but one life to give for my country.”</vt:lpstr>
      <vt:lpstr>Nathan Hale</vt:lpstr>
      <vt:lpstr>Who was the commander of the Continental army in the southern colonies?</vt:lpstr>
      <vt:lpstr>Nathanael Greene</vt:lpstr>
      <vt:lpstr>Where was the first shot of the Revolutionary War fired?</vt:lpstr>
      <vt:lpstr>Battle of Lexington and Concord</vt:lpstr>
      <vt:lpstr>What was the first major battle of the Revolutionary War?</vt:lpstr>
      <vt:lpstr>Battle of Bunker Hill</vt:lpstr>
      <vt:lpstr>Who won the Battle of Saratoga and why was that important?</vt:lpstr>
      <vt:lpstr>The Patriots; because they convinced France to become allies with the Patriots.</vt:lpstr>
      <vt:lpstr>Who surrendered at the Battle of Yorktown?</vt:lpstr>
      <vt:lpstr>British General Cornwallis</vt:lpstr>
      <vt:lpstr>What actually ended the Revolutionary War?</vt:lpstr>
      <vt:lpstr>The Treaty of Paris</vt:lpstr>
    </vt:vector>
  </TitlesOfParts>
  <Company>Compaq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Margaret Kindel</cp:lastModifiedBy>
  <cp:revision>55</cp:revision>
  <dcterms:created xsi:type="dcterms:W3CDTF">2000-09-05T02:28:20Z</dcterms:created>
  <dcterms:modified xsi:type="dcterms:W3CDTF">2015-01-21T12:32:30Z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