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6"/>
  </p:notesMasterIdLst>
  <p:sldIdLst>
    <p:sldId id="256" r:id="rId4"/>
    <p:sldId id="257" r:id="rId5"/>
    <p:sldId id="258" r:id="rId6"/>
    <p:sldId id="261" r:id="rId7"/>
    <p:sldId id="262" r:id="rId8"/>
    <p:sldId id="263" r:id="rId9"/>
    <p:sldId id="264" r:id="rId10"/>
    <p:sldId id="259" r:id="rId11"/>
    <p:sldId id="260" r:id="rId12"/>
    <p:sldId id="265" r:id="rId13"/>
    <p:sldId id="266" r:id="rId14"/>
    <p:sldId id="267" r:id="rId15"/>
    <p:sldId id="268" r:id="rId16"/>
    <p:sldId id="269" r:id="rId17"/>
    <p:sldId id="270" r:id="rId18"/>
    <p:sldId id="271" r:id="rId19"/>
    <p:sldId id="272" r:id="rId20"/>
    <p:sldId id="273" r:id="rId21"/>
    <p:sldId id="274" r:id="rId22"/>
    <p:sldId id="277" r:id="rId23"/>
    <p:sldId id="275" r:id="rId24"/>
    <p:sldId id="276" r:id="rId25"/>
  </p:sldIdLst>
  <p:sldSz cx="9144000" cy="6858000" type="screen4x3"/>
  <p:notesSz cx="6858000" cy="9144000"/>
  <p:embeddedFontLst>
    <p:embeddedFont>
      <p:font typeface="HelloFirstie" panose="020B0604020202020204" charset="0"/>
      <p:regular r:id="rId27"/>
    </p:embeddedFont>
    <p:embeddedFont>
      <p:font typeface="HelloDoodlePrint" panose="020B0604020202020204" charset="0"/>
      <p:regular r:id="rId28"/>
    </p:embeddedFont>
    <p:embeddedFont>
      <p:font typeface="HelloChitChatX" panose="020B0604020202020204" charset="0"/>
      <p:regular r:id="rId29"/>
    </p:embeddedFont>
    <p:embeddedFont>
      <p:font typeface="Calibri" panose="020F0502020204030204" pitchFamily="34" charset="0"/>
      <p:regular r:id="rId30"/>
      <p:bold r:id="rId31"/>
      <p:italic r:id="rId32"/>
      <p:boldItalic r:id="rId33"/>
    </p:embeddedFont>
    <p:embeddedFont>
      <p:font typeface="HelloHeyGirl" panose="020B0604020202020204" charset="0"/>
      <p:regular r:id="rId34"/>
    </p:embeddedFont>
    <p:embeddedFont>
      <p:font typeface="HelloGeorgeI" panose="020B0604020202020204" charset="0"/>
      <p:regular r:id="rId35"/>
    </p:embeddedFont>
    <p:embeddedFont>
      <p:font typeface="HelloSassy"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41CD-688B-49D8-AD3B-F03684D311C3}" type="datetimeFigureOut">
              <a:rPr lang="en-US" smtClean="0"/>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5916D-93AA-45CB-B82E-5BAD9DD72DFF}" type="slidenum">
              <a:rPr lang="en-US" smtClean="0"/>
              <a:t>‹#›</a:t>
            </a:fld>
            <a:endParaRPr lang="en-US"/>
          </a:p>
        </p:txBody>
      </p:sp>
    </p:spTree>
    <p:extLst>
      <p:ext uri="{BB962C8B-B14F-4D97-AF65-F5344CB8AC3E}">
        <p14:creationId xmlns:p14="http://schemas.microsoft.com/office/powerpoint/2010/main" val="302985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9BBF4F-1988-4F6B-B87B-752BF55F2E45}" type="datetimeFigureOut">
              <a:rPr lang="en-US" smtClean="0"/>
              <a:pPr/>
              <a:t>3/19/2015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8C22C1-28A2-48F4-BAAE-5B7E34A500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BBF4F-1988-4F6B-B87B-752BF55F2E45}"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BBF4F-1988-4F6B-B87B-752BF55F2E45}"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BBF4F-1988-4F6B-B87B-752BF55F2E45}"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BBF4F-1988-4F6B-B87B-752BF55F2E45}"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22C1-28A2-48F4-BAAE-5B7E34A500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BBF4F-1988-4F6B-B87B-752BF55F2E45}"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C22C1-28A2-48F4-BAAE-5B7E34A500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eachersgonewild2@gmail.com" TargetMode="Externa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hyperlink" Target="http://www.teacherspayteachers.com/Store/Teachers-Gone-Wild" TargetMode="External"/><Relationship Id="rId4" Type="http://schemas.openxmlformats.org/officeDocument/2006/relationships/hyperlink" Target="file:///\\k12.fcss.us\shares\homefolder\TPT\www.teacherspayteachers.com\Store\Teachers-Gone-Wild"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clipart.mrdonn.org/government.html" TargetMode="External"/><Relationship Id="rId7" Type="http://schemas.openxmlformats.org/officeDocument/2006/relationships/image" Target="../media/image32.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teacherspayteachers.com/Store/Teachers-Gone-Wild" TargetMode="External"/><Relationship Id="rId4" Type="http://schemas.openxmlformats.org/officeDocument/2006/relationships/hyperlink" Target="http://www.mrdonn.org/clipart.html" TargetMode="Externa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133600" y="1315283"/>
            <a:ext cx="5029200" cy="4247317"/>
          </a:xfrm>
          <a:prstGeom prst="rect">
            <a:avLst/>
          </a:prstGeom>
          <a:noFill/>
        </p:spPr>
        <p:txBody>
          <a:bodyPr wrap="square" lIns="91440" tIns="45720" rIns="91440" bIns="45720">
            <a:spAutoFit/>
          </a:bodyPr>
          <a:lstStyle/>
          <a:p>
            <a:pPr algn="ctr"/>
            <a: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t>The</a:t>
            </a:r>
            <a:b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br>
            <a: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t>Constitution </a:t>
            </a:r>
            <a:b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br>
            <a: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t>and the </a:t>
            </a:r>
            <a:b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br>
            <a: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t>Constitutional </a:t>
            </a:r>
            <a:b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br>
            <a:r>
              <a:rPr lang="en-US" sz="5400" b="1" dirty="0" smtClean="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rPr>
              <a:t>Convention</a:t>
            </a:r>
            <a:endParaRPr lang="en-US" sz="5400" b="1" cap="none" spc="0" dirty="0">
              <a:ln w="18000">
                <a:solidFill>
                  <a:sysClr val="windowText" lastClr="000000"/>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HelloHeyGirl" pitchFamily="2" charset="0"/>
              <a:ea typeface="HelloHeyGirl" pitchFamily="2" charset="0"/>
            </a:endParaRPr>
          </a:p>
        </p:txBody>
      </p:sp>
      <p:pic>
        <p:nvPicPr>
          <p:cNvPr id="1026" name="Picture 2"/>
          <p:cNvPicPr>
            <a:picLocks noChangeAspect="1" noChangeArrowheads="1"/>
          </p:cNvPicPr>
          <p:nvPr/>
        </p:nvPicPr>
        <p:blipFill>
          <a:blip r:embed="rId3" cstate="print"/>
          <a:srcRect/>
          <a:stretch>
            <a:fillRect/>
          </a:stretch>
        </p:blipFill>
        <p:spPr bwMode="auto">
          <a:xfrm>
            <a:off x="6591373" y="2590800"/>
            <a:ext cx="2400227" cy="3962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rot="17559392">
            <a:off x="-314224" y="-110292"/>
            <a:ext cx="3206798" cy="3437112"/>
          </a:xfrm>
          <a:prstGeom prst="rect">
            <a:avLst/>
          </a:prstGeom>
          <a:noFill/>
          <a:ln w="9525">
            <a:noFill/>
            <a:miter lim="800000"/>
            <a:headEnd/>
            <a:tailEnd/>
          </a:ln>
          <a:effectLst/>
        </p:spPr>
      </p:pic>
      <p:pic>
        <p:nvPicPr>
          <p:cNvPr id="6" name="Picture 5" descr="TPT Label.png"/>
          <p:cNvPicPr>
            <a:picLocks noChangeAspect="1"/>
          </p:cNvPicPr>
          <p:nvPr/>
        </p:nvPicPr>
        <p:blipFill>
          <a:blip r:embed="rId5" cstate="print"/>
          <a:stretch>
            <a:fillRect/>
          </a:stretch>
        </p:blipFill>
        <p:spPr>
          <a:xfrm>
            <a:off x="228600" y="4114800"/>
            <a:ext cx="2514600" cy="2522029"/>
          </a:xfrm>
          <a:prstGeom prst="rect">
            <a:avLst/>
          </a:prstGeom>
        </p:spPr>
      </p:pic>
      <p:sp>
        <p:nvSpPr>
          <p:cNvPr id="8" name="TextBox 7"/>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 2014</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pPr algn="l"/>
            <a:r>
              <a:rPr lang="en-US" sz="8000" dirty="0" smtClean="0">
                <a:latin typeface="HelloChitChatX" pitchFamily="2" charset="0"/>
                <a:ea typeface="HelloChitChatX" pitchFamily="2" charset="0"/>
              </a:rPr>
              <a:t>  Virginia Plan</a:t>
            </a:r>
            <a:endParaRPr lang="en-US" sz="80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5029199"/>
          </a:xfrm>
          <a:solidFill>
            <a:schemeClr val="bg1"/>
          </a:solidFill>
          <a:ln w="76200">
            <a:solidFill>
              <a:schemeClr val="accent1">
                <a:lumMod val="60000"/>
                <a:lumOff val="40000"/>
              </a:schemeClr>
            </a:solidFill>
          </a:ln>
        </p:spPr>
        <p:txBody>
          <a:bodyPr>
            <a:normAutofit fontScale="77500" lnSpcReduction="20000"/>
          </a:bodyPr>
          <a:lstStyle/>
          <a:p>
            <a:r>
              <a:rPr lang="en-US" dirty="0" smtClean="0">
                <a:latin typeface="HelloGeorgeI" pitchFamily="2" charset="0"/>
                <a:ea typeface="HelloGeorgeI" pitchFamily="2" charset="0"/>
              </a:rPr>
              <a:t>James Madison’s plan for a new government was known as the Virginia Plan. </a:t>
            </a:r>
          </a:p>
          <a:p>
            <a:r>
              <a:rPr lang="en-US" dirty="0" smtClean="0">
                <a:latin typeface="HelloGeorgeI" pitchFamily="2" charset="0"/>
                <a:ea typeface="HelloGeorgeI" pitchFamily="2" charset="0"/>
              </a:rPr>
              <a:t>Edmund Randolph, governor of Virginia, described this plan to the delegates.</a:t>
            </a:r>
          </a:p>
          <a:p>
            <a:r>
              <a:rPr lang="en-US" dirty="0" smtClean="0">
                <a:latin typeface="HelloGeorgeI" pitchFamily="2" charset="0"/>
                <a:ea typeface="HelloGeorgeI" pitchFamily="2" charset="0"/>
              </a:rPr>
              <a:t>The plan was that there would be a federal system in which the national government was made up of three different parts or braches.  </a:t>
            </a:r>
          </a:p>
          <a:p>
            <a:pPr lvl="1"/>
            <a:r>
              <a:rPr lang="en-US" dirty="0" smtClean="0">
                <a:latin typeface="HelloGeorgeI" pitchFamily="2" charset="0"/>
                <a:ea typeface="HelloGeorgeI" pitchFamily="2" charset="0"/>
              </a:rPr>
              <a:t>Congress - would make the laws</a:t>
            </a:r>
          </a:p>
          <a:p>
            <a:pPr lvl="1"/>
            <a:r>
              <a:rPr lang="en-US" dirty="0" smtClean="0">
                <a:latin typeface="HelloGeorgeI" pitchFamily="2" charset="0"/>
                <a:ea typeface="HelloGeorgeI" pitchFamily="2" charset="0"/>
              </a:rPr>
              <a:t>A second branch would carry out the laws</a:t>
            </a:r>
          </a:p>
          <a:p>
            <a:pPr lvl="1"/>
            <a:r>
              <a:rPr lang="en-US" dirty="0" smtClean="0">
                <a:latin typeface="HelloGeorgeI" pitchFamily="2" charset="0"/>
                <a:ea typeface="HelloGeorgeI" pitchFamily="2" charset="0"/>
              </a:rPr>
              <a:t>Courts – would settle legal arguments </a:t>
            </a:r>
          </a:p>
          <a:p>
            <a:r>
              <a:rPr lang="en-US" dirty="0" smtClean="0">
                <a:latin typeface="HelloGeorgeI" pitchFamily="2" charset="0"/>
                <a:ea typeface="HelloGeorgeI" pitchFamily="2" charset="0"/>
              </a:rPr>
              <a:t>Most state governments already had this system in place.</a:t>
            </a:r>
          </a:p>
          <a:p>
            <a:r>
              <a:rPr lang="en-US" dirty="0" smtClean="0">
                <a:latin typeface="HelloGeorgeI" pitchFamily="2" charset="0"/>
                <a:ea typeface="HelloGeorgeI" pitchFamily="2" charset="0"/>
              </a:rPr>
              <a:t>Madison suggested that congress would be comprised of state representatives based on the state’s population. </a:t>
            </a:r>
          </a:p>
          <a:p>
            <a:r>
              <a:rPr lang="en-US" dirty="0" smtClean="0">
                <a:latin typeface="HelloGeorgeI" pitchFamily="2" charset="0"/>
                <a:ea typeface="HelloGeorgeI" pitchFamily="2" charset="0"/>
              </a:rPr>
              <a:t>In turn, large states would get more votes than small states. </a:t>
            </a:r>
          </a:p>
          <a:p>
            <a:pPr>
              <a:buNone/>
            </a:pPr>
            <a:endParaRPr lang="en-US" dirty="0">
              <a:latin typeface="HelloGeorgeI" pitchFamily="2" charset="0"/>
              <a:ea typeface="HelloGeorgeI" pitchFamily="2" charset="0"/>
            </a:endParaRPr>
          </a:p>
        </p:txBody>
      </p:sp>
      <p:pic>
        <p:nvPicPr>
          <p:cNvPr id="8194" name="Picture 2"/>
          <p:cNvPicPr>
            <a:picLocks noChangeAspect="1" noChangeArrowheads="1"/>
          </p:cNvPicPr>
          <p:nvPr/>
        </p:nvPicPr>
        <p:blipFill>
          <a:blip r:embed="rId3" cstate="print"/>
          <a:srcRect/>
          <a:stretch>
            <a:fillRect/>
          </a:stretch>
        </p:blipFill>
        <p:spPr bwMode="auto">
          <a:xfrm rot="863660">
            <a:off x="7304907" y="-200938"/>
            <a:ext cx="1658530" cy="1662113"/>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6400800" y="228600"/>
            <a:ext cx="1488571" cy="1531549"/>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7200" dirty="0" smtClean="0">
                <a:latin typeface="HelloChitChatX" pitchFamily="2" charset="0"/>
                <a:ea typeface="HelloChitChatX" pitchFamily="2" charset="0"/>
              </a:rPr>
              <a:t>     New Jersey Plan</a:t>
            </a:r>
            <a:endParaRPr lang="en-US" sz="7200" dirty="0">
              <a:latin typeface="HelloChitChatX" pitchFamily="2" charset="0"/>
              <a:ea typeface="HelloChitChatX" pitchFamily="2" charset="0"/>
            </a:endParaRPr>
          </a:p>
        </p:txBody>
      </p:sp>
      <p:pic>
        <p:nvPicPr>
          <p:cNvPr id="9219" name="Picture 3"/>
          <p:cNvPicPr>
            <a:picLocks noChangeAspect="1" noChangeArrowheads="1"/>
          </p:cNvPicPr>
          <p:nvPr/>
        </p:nvPicPr>
        <p:blipFill>
          <a:blip r:embed="rId3" cstate="print"/>
          <a:srcRect/>
          <a:stretch>
            <a:fillRect/>
          </a:stretch>
        </p:blipFill>
        <p:spPr bwMode="auto">
          <a:xfrm>
            <a:off x="838200" y="0"/>
            <a:ext cx="1158248" cy="1163802"/>
          </a:xfrm>
          <a:prstGeom prst="rect">
            <a:avLst/>
          </a:prstGeom>
          <a:noFill/>
          <a:ln w="9525">
            <a:noFill/>
            <a:miter lim="800000"/>
            <a:headEnd/>
            <a:tailEnd/>
          </a:ln>
          <a:effectLst/>
        </p:spPr>
      </p:pic>
      <p:sp>
        <p:nvSpPr>
          <p:cNvPr id="3" name="Content Placeholder 2"/>
          <p:cNvSpPr>
            <a:spLocks noGrp="1"/>
          </p:cNvSpPr>
          <p:nvPr>
            <p:ph idx="1"/>
          </p:nvPr>
        </p:nvSpPr>
        <p:spPr>
          <a:xfrm>
            <a:off x="457200" y="1600201"/>
            <a:ext cx="8229600" cy="50291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The delegates accepted the Virginia Plan, however, the small states did not like that large states would get more votes than small states.</a:t>
            </a:r>
          </a:p>
          <a:p>
            <a:r>
              <a:rPr lang="en-US" dirty="0" smtClean="0">
                <a:latin typeface="HelloGeorgeI" pitchFamily="2" charset="0"/>
                <a:ea typeface="HelloGeorgeI" pitchFamily="2" charset="0"/>
              </a:rPr>
              <a:t>In turn, the New Jersey Plan was created by these small states.</a:t>
            </a:r>
          </a:p>
          <a:p>
            <a:r>
              <a:rPr lang="en-US" dirty="0" smtClean="0">
                <a:latin typeface="HelloGeorgeI" pitchFamily="2" charset="0"/>
                <a:ea typeface="HelloGeorgeI" pitchFamily="2" charset="0"/>
              </a:rPr>
              <a:t>The New Jersey Plan stated that each state would be given one vote.  </a:t>
            </a:r>
          </a:p>
          <a:p>
            <a:r>
              <a:rPr lang="en-US" dirty="0" smtClean="0">
                <a:latin typeface="HelloGeorgeI" pitchFamily="2" charset="0"/>
                <a:ea typeface="HelloGeorgeI" pitchFamily="2" charset="0"/>
              </a:rPr>
              <a:t>This would ensure that large states did not have more power than small states. </a:t>
            </a:r>
          </a:p>
          <a:p>
            <a:endParaRPr lang="en-US" dirty="0" smtClean="0">
              <a:latin typeface="HelloGeorgeI" pitchFamily="2" charset="0"/>
              <a:ea typeface="HelloGeorgeI" pitchFamily="2" charset="0"/>
            </a:endParaRPr>
          </a:p>
          <a:p>
            <a:pPr>
              <a:buNone/>
            </a:pPr>
            <a:endParaRPr lang="en-US" dirty="0">
              <a:latin typeface="HelloGeorgeI" pitchFamily="2" charset="0"/>
              <a:ea typeface="HelloGeorgeI" pitchFamily="2" charset="0"/>
            </a:endParaRPr>
          </a:p>
        </p:txBody>
      </p:sp>
      <p:pic>
        <p:nvPicPr>
          <p:cNvPr id="9218" name="Picture 2"/>
          <p:cNvPicPr>
            <a:picLocks noChangeAspect="1" noChangeArrowheads="1"/>
          </p:cNvPicPr>
          <p:nvPr/>
        </p:nvPicPr>
        <p:blipFill>
          <a:blip r:embed="rId4" cstate="print"/>
          <a:srcRect/>
          <a:stretch>
            <a:fillRect/>
          </a:stretch>
        </p:blipFill>
        <p:spPr bwMode="auto">
          <a:xfrm>
            <a:off x="0" y="228600"/>
            <a:ext cx="1427348" cy="1425429"/>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7200" dirty="0" smtClean="0">
                <a:latin typeface="HelloChitChatX" pitchFamily="2" charset="0"/>
                <a:ea typeface="HelloChitChatX" pitchFamily="2" charset="0"/>
              </a:rPr>
              <a:t>Great Compromise</a:t>
            </a:r>
            <a:endParaRPr lang="en-US" sz="72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5029199"/>
          </a:xfrm>
          <a:solidFill>
            <a:schemeClr val="bg1"/>
          </a:solidFill>
          <a:ln w="76200">
            <a:solidFill>
              <a:schemeClr val="accent1">
                <a:lumMod val="60000"/>
                <a:lumOff val="40000"/>
              </a:schemeClr>
            </a:solidFill>
          </a:ln>
        </p:spPr>
        <p:txBody>
          <a:bodyPr>
            <a:normAutofit fontScale="85000" lnSpcReduction="20000"/>
          </a:bodyPr>
          <a:lstStyle/>
          <a:p>
            <a:r>
              <a:rPr lang="en-US" dirty="0" smtClean="0">
                <a:latin typeface="HelloGeorgeI" pitchFamily="2" charset="0"/>
                <a:ea typeface="HelloGeorgeI" pitchFamily="2" charset="0"/>
              </a:rPr>
              <a:t>The delegates argued about the Virginia and New Jersey Plans. </a:t>
            </a:r>
          </a:p>
          <a:p>
            <a:r>
              <a:rPr lang="en-US" dirty="0" smtClean="0">
                <a:latin typeface="HelloGeorgeI" pitchFamily="2" charset="0"/>
                <a:ea typeface="HelloGeorgeI" pitchFamily="2" charset="0"/>
              </a:rPr>
              <a:t>A </a:t>
            </a:r>
            <a:r>
              <a:rPr lang="en-US" b="1" dirty="0" smtClean="0">
                <a:solidFill>
                  <a:srgbClr val="FF0000"/>
                </a:solidFill>
                <a:latin typeface="HelloGeorgeI" pitchFamily="2" charset="0"/>
                <a:ea typeface="HelloGeorgeI" pitchFamily="2" charset="0"/>
              </a:rPr>
              <a:t>compromise </a:t>
            </a:r>
            <a:r>
              <a:rPr lang="en-US" dirty="0" smtClean="0">
                <a:latin typeface="HelloGeorgeI" pitchFamily="2" charset="0"/>
                <a:ea typeface="HelloGeorgeI" pitchFamily="2" charset="0"/>
              </a:rPr>
              <a:t>is when both sides give up something to settle a disagreement.</a:t>
            </a:r>
          </a:p>
          <a:p>
            <a:r>
              <a:rPr lang="en-US" dirty="0" smtClean="0">
                <a:latin typeface="HelloGeorgeI" pitchFamily="2" charset="0"/>
                <a:ea typeface="HelloGeorgeI" pitchFamily="2" charset="0"/>
              </a:rPr>
              <a:t>A delegate from Connecticut name Roger Sherman came up with a solution.  His solution became known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as the Great Compromise. </a:t>
            </a:r>
          </a:p>
          <a:p>
            <a:r>
              <a:rPr lang="en-US" dirty="0" smtClean="0">
                <a:latin typeface="HelloGeorgeI" pitchFamily="2" charset="0"/>
                <a:ea typeface="HelloGeorgeI" pitchFamily="2" charset="0"/>
              </a:rPr>
              <a:t>He stated that Congress could be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divided into 2 parts or houses:</a:t>
            </a:r>
          </a:p>
          <a:p>
            <a:pPr lvl="1"/>
            <a:r>
              <a:rPr lang="en-US" dirty="0" smtClean="0">
                <a:latin typeface="HelloGeorgeI" pitchFamily="2" charset="0"/>
                <a:ea typeface="HelloGeorgeI" pitchFamily="2" charset="0"/>
              </a:rPr>
              <a:t>Senate – each state would have an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equal amount of representatives</a:t>
            </a:r>
          </a:p>
          <a:p>
            <a:pPr lvl="1"/>
            <a:r>
              <a:rPr lang="en-US" dirty="0" smtClean="0">
                <a:latin typeface="HelloGeorgeI" pitchFamily="2" charset="0"/>
                <a:ea typeface="HelloGeorgeI" pitchFamily="2" charset="0"/>
              </a:rPr>
              <a:t>House of Representatives –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number of representatives in this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house would depend on the state’s population</a:t>
            </a:r>
          </a:p>
          <a:p>
            <a:pPr>
              <a:buNone/>
            </a:pPr>
            <a:endParaRPr lang="en-US" dirty="0">
              <a:latin typeface="HelloGeorgeI" pitchFamily="2" charset="0"/>
              <a:ea typeface="HelloGeorgeI" pitchFamily="2" charset="0"/>
            </a:endParaRPr>
          </a:p>
        </p:txBody>
      </p:sp>
      <p:pic>
        <p:nvPicPr>
          <p:cNvPr id="10242" name="Picture 2"/>
          <p:cNvPicPr>
            <a:picLocks noChangeAspect="1" noChangeArrowheads="1"/>
          </p:cNvPicPr>
          <p:nvPr/>
        </p:nvPicPr>
        <p:blipFill>
          <a:blip r:embed="rId3" cstate="print"/>
          <a:srcRect/>
          <a:stretch>
            <a:fillRect/>
          </a:stretch>
        </p:blipFill>
        <p:spPr bwMode="auto">
          <a:xfrm>
            <a:off x="5715000" y="3402012"/>
            <a:ext cx="3375538" cy="3303588"/>
          </a:xfrm>
          <a:prstGeom prst="rect">
            <a:avLst/>
          </a:prstGeom>
          <a:noFill/>
          <a:ln w="9525">
            <a:noFill/>
            <a:miter lim="800000"/>
            <a:headEnd/>
            <a:tailEnd/>
          </a:ln>
          <a:effectLst/>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Slavery</a:t>
            </a:r>
            <a:endParaRPr lang="en-US" sz="8000" dirty="0">
              <a:latin typeface="HelloChitChatX" pitchFamily="2" charset="0"/>
              <a:ea typeface="HelloChitChatX" pitchFamily="2" charset="0"/>
            </a:endParaRPr>
          </a:p>
        </p:txBody>
      </p:sp>
      <p:sp>
        <p:nvSpPr>
          <p:cNvPr id="3" name="Content Placeholder 2"/>
          <p:cNvSpPr>
            <a:spLocks noGrp="1"/>
          </p:cNvSpPr>
          <p:nvPr>
            <p:ph idx="1"/>
          </p:nvPr>
        </p:nvSpPr>
        <p:spPr>
          <a:xfrm>
            <a:off x="3352800" y="1447800"/>
            <a:ext cx="5410200" cy="5257799"/>
          </a:xfrm>
          <a:solidFill>
            <a:schemeClr val="bg1"/>
          </a:solidFill>
          <a:ln w="76200">
            <a:solidFill>
              <a:schemeClr val="accent1">
                <a:lumMod val="60000"/>
                <a:lumOff val="40000"/>
              </a:schemeClr>
            </a:solidFill>
          </a:ln>
        </p:spPr>
        <p:txBody>
          <a:bodyPr>
            <a:normAutofit fontScale="85000" lnSpcReduction="20000"/>
          </a:bodyPr>
          <a:lstStyle/>
          <a:p>
            <a:r>
              <a:rPr lang="en-US" dirty="0" smtClean="0">
                <a:latin typeface="HelloGeorgeI" pitchFamily="2" charset="0"/>
                <a:ea typeface="HelloGeorgeI" pitchFamily="2" charset="0"/>
              </a:rPr>
              <a:t>Slavery was another problem that the delegates wanted to discuss.</a:t>
            </a:r>
          </a:p>
          <a:p>
            <a:r>
              <a:rPr lang="en-US" dirty="0" smtClean="0">
                <a:latin typeface="HelloGeorgeI" pitchFamily="2" charset="0"/>
                <a:ea typeface="HelloGeorgeI" pitchFamily="2" charset="0"/>
              </a:rPr>
              <a:t>Delegates argued about whether or not to stop allowing slaves to be brought into the U.S.  However, southern delegates were against this.  The southern delegates would not accept the constitution and the new system of government unless the slave trade would be continued. </a:t>
            </a:r>
          </a:p>
          <a:p>
            <a:r>
              <a:rPr lang="en-US" dirty="0" smtClean="0">
                <a:latin typeface="HelloGeorgeI" pitchFamily="2" charset="0"/>
                <a:ea typeface="HelloGeorgeI" pitchFamily="2" charset="0"/>
              </a:rPr>
              <a:t>Also, southern delegates wanted to be able to count slaves in their state’s population because it would give their state more representatives in Congress.</a:t>
            </a:r>
          </a:p>
          <a:p>
            <a:endParaRPr lang="en-US" dirty="0">
              <a:latin typeface="HelloGeorgeI" pitchFamily="2" charset="0"/>
              <a:ea typeface="HelloGeorgeI" pitchFamily="2" charset="0"/>
            </a:endParaRPr>
          </a:p>
        </p:txBody>
      </p:sp>
      <p:pic>
        <p:nvPicPr>
          <p:cNvPr id="18434" name="Picture 2" descr="http://africa.phillipmartin.info/african_slave_chains.gif"/>
          <p:cNvPicPr>
            <a:picLocks noChangeAspect="1" noChangeArrowheads="1"/>
          </p:cNvPicPr>
          <p:nvPr/>
        </p:nvPicPr>
        <p:blipFill>
          <a:blip r:embed="rId3" cstate="print"/>
          <a:srcRect/>
          <a:stretch>
            <a:fillRect/>
          </a:stretch>
        </p:blipFill>
        <p:spPr bwMode="auto">
          <a:xfrm rot="1639265">
            <a:off x="-388139" y="1919673"/>
            <a:ext cx="4274946" cy="3664240"/>
          </a:xfrm>
          <a:prstGeom prst="rect">
            <a:avLst/>
          </a:prstGeom>
          <a:noFill/>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7200" dirty="0" smtClean="0">
                <a:latin typeface="HelloChitChatX" pitchFamily="2" charset="0"/>
                <a:ea typeface="HelloChitChatX" pitchFamily="2" charset="0"/>
              </a:rPr>
              <a:t>Three-Fifths Rule</a:t>
            </a:r>
            <a:endParaRPr lang="en-US" sz="72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50291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After arguing lots about the issues of slavery, another compromise was made. </a:t>
            </a:r>
          </a:p>
          <a:p>
            <a:r>
              <a:rPr lang="en-US" dirty="0" smtClean="0">
                <a:latin typeface="HelloGeorgeI" pitchFamily="2" charset="0"/>
                <a:ea typeface="HelloGeorgeI" pitchFamily="2" charset="0"/>
              </a:rPr>
              <a:t>This compromise was known as the three-fifths rule. </a:t>
            </a:r>
          </a:p>
          <a:p>
            <a:r>
              <a:rPr lang="en-US" dirty="0" smtClean="0">
                <a:latin typeface="HelloGeorgeI" pitchFamily="2" charset="0"/>
                <a:ea typeface="HelloGeorgeI" pitchFamily="2" charset="0"/>
              </a:rPr>
              <a:t>The rule stated that five slaves would only count as three free people. </a:t>
            </a:r>
          </a:p>
          <a:p>
            <a:r>
              <a:rPr lang="en-US" dirty="0" smtClean="0">
                <a:latin typeface="HelloGeorgeI" pitchFamily="2" charset="0"/>
                <a:ea typeface="HelloGeorgeI" pitchFamily="2" charset="0"/>
              </a:rPr>
              <a:t>They also decided to continue the slave trade so that all states would support the new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government and the Constitution.  </a:t>
            </a:r>
          </a:p>
          <a:p>
            <a:endParaRPr lang="en-US" dirty="0">
              <a:latin typeface="HelloGeorgeI" pitchFamily="2" charset="0"/>
              <a:ea typeface="HelloGeorgeI" pitchFamily="2" charset="0"/>
            </a:endParaRPr>
          </a:p>
        </p:txBody>
      </p:sp>
      <p:pic>
        <p:nvPicPr>
          <p:cNvPr id="4" name="Picture 4"/>
          <p:cNvPicPr>
            <a:picLocks noChangeAspect="1" noChangeArrowheads="1"/>
          </p:cNvPicPr>
          <p:nvPr/>
        </p:nvPicPr>
        <p:blipFill>
          <a:blip r:embed="rId3" cstate="print"/>
          <a:srcRect/>
          <a:stretch>
            <a:fillRect/>
          </a:stretch>
        </p:blipFill>
        <p:spPr bwMode="auto">
          <a:xfrm>
            <a:off x="7543800" y="5638800"/>
            <a:ext cx="990600" cy="999498"/>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rot="20523146">
            <a:off x="6553200" y="5410200"/>
            <a:ext cx="990600" cy="999498"/>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4000" dirty="0" smtClean="0">
                <a:latin typeface="HelloChitChatX" pitchFamily="2" charset="0"/>
                <a:ea typeface="HelloChitChatX" pitchFamily="2" charset="0"/>
              </a:rPr>
              <a:t>The Constitution of United States</a:t>
            </a:r>
            <a:endParaRPr lang="en-US" sz="4000" dirty="0">
              <a:latin typeface="HelloChitChatX" pitchFamily="2" charset="0"/>
              <a:ea typeface="HelloChitChatX" pitchFamily="2" charset="0"/>
            </a:endParaRPr>
          </a:p>
        </p:txBody>
      </p:sp>
      <p:sp>
        <p:nvSpPr>
          <p:cNvPr id="3" name="Content Placeholder 2"/>
          <p:cNvSpPr>
            <a:spLocks noGrp="1"/>
          </p:cNvSpPr>
          <p:nvPr>
            <p:ph idx="1"/>
          </p:nvPr>
        </p:nvSpPr>
        <p:spPr>
          <a:xfrm>
            <a:off x="2971800" y="1600201"/>
            <a:ext cx="5715000" cy="5029199"/>
          </a:xfrm>
          <a:solidFill>
            <a:schemeClr val="bg1"/>
          </a:solidFill>
          <a:ln w="76200">
            <a:solidFill>
              <a:schemeClr val="accent1">
                <a:lumMod val="60000"/>
                <a:lumOff val="40000"/>
              </a:schemeClr>
            </a:solidFill>
          </a:ln>
        </p:spPr>
        <p:txBody>
          <a:bodyPr>
            <a:normAutofit fontScale="92500" lnSpcReduction="10000"/>
          </a:bodyPr>
          <a:lstStyle/>
          <a:p>
            <a:r>
              <a:rPr lang="en-US" dirty="0" smtClean="0">
                <a:latin typeface="HelloGeorgeI" pitchFamily="2" charset="0"/>
                <a:ea typeface="HelloGeorgeI" pitchFamily="2" charset="0"/>
              </a:rPr>
              <a:t>After many hard weeks working on the new plan for their government, delegates signed a document known as the Constitution of the United States of America.  </a:t>
            </a:r>
          </a:p>
          <a:p>
            <a:r>
              <a:rPr lang="en-US" dirty="0" smtClean="0">
                <a:latin typeface="HelloGeorgeI" pitchFamily="2" charset="0"/>
                <a:ea typeface="HelloGeorgeI" pitchFamily="2" charset="0"/>
              </a:rPr>
              <a:t>They signed the final document on September 17, 1787.</a:t>
            </a:r>
          </a:p>
          <a:p>
            <a:r>
              <a:rPr lang="en-US" dirty="0" smtClean="0">
                <a:latin typeface="HelloGeorgeI" pitchFamily="2" charset="0"/>
                <a:ea typeface="HelloGeorgeI" pitchFamily="2" charset="0"/>
              </a:rPr>
              <a:t>Since the Constitution is based on James Madison’s Virginia Plan, he is known as the Father of the Constitution. </a:t>
            </a:r>
            <a:endParaRPr lang="en-US" dirty="0">
              <a:latin typeface="HelloGeorgeI" pitchFamily="2" charset="0"/>
              <a:ea typeface="HelloGeorgeI" pitchFamily="2" charset="0"/>
            </a:endParaRPr>
          </a:p>
        </p:txBody>
      </p:sp>
      <p:pic>
        <p:nvPicPr>
          <p:cNvPr id="16386" name="Picture 2" descr="Preamble to the Constitution"/>
          <p:cNvPicPr>
            <a:picLocks noChangeAspect="1" noChangeArrowheads="1"/>
          </p:cNvPicPr>
          <p:nvPr/>
        </p:nvPicPr>
        <p:blipFill>
          <a:blip r:embed="rId3" cstate="print"/>
          <a:srcRect/>
          <a:stretch>
            <a:fillRect/>
          </a:stretch>
        </p:blipFill>
        <p:spPr bwMode="auto">
          <a:xfrm rot="21220128">
            <a:off x="0" y="1905000"/>
            <a:ext cx="3465219" cy="4038600"/>
          </a:xfrm>
          <a:prstGeom prst="rect">
            <a:avLst/>
          </a:prstGeom>
          <a:noFill/>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5400" dirty="0" smtClean="0">
                <a:latin typeface="HelloChitChatX" pitchFamily="2" charset="0"/>
                <a:ea typeface="HelloChitChatX" pitchFamily="2" charset="0"/>
              </a:rPr>
              <a:t>Ratifying the Constitution</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2819400" y="1600201"/>
            <a:ext cx="5867400" cy="50291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To </a:t>
            </a:r>
            <a:r>
              <a:rPr lang="en-US" b="1" dirty="0" smtClean="0">
                <a:solidFill>
                  <a:srgbClr val="FF0000"/>
                </a:solidFill>
                <a:latin typeface="HelloGeorgeI" pitchFamily="2" charset="0"/>
                <a:ea typeface="HelloGeorgeI" pitchFamily="2" charset="0"/>
              </a:rPr>
              <a:t>ratify</a:t>
            </a:r>
            <a:r>
              <a:rPr lang="en-US" dirty="0" smtClean="0">
                <a:latin typeface="HelloGeorgeI" pitchFamily="2" charset="0"/>
                <a:ea typeface="HelloGeorgeI" pitchFamily="2" charset="0"/>
              </a:rPr>
              <a:t> means to accept.</a:t>
            </a:r>
          </a:p>
          <a:p>
            <a:r>
              <a:rPr lang="en-US" dirty="0" smtClean="0">
                <a:latin typeface="HelloGeorgeI" pitchFamily="2" charset="0"/>
                <a:ea typeface="HelloGeorgeI" pitchFamily="2" charset="0"/>
              </a:rPr>
              <a:t>In order for the Constitution to be used, they needed at least nine states to ratify it.</a:t>
            </a:r>
          </a:p>
          <a:p>
            <a:r>
              <a:rPr lang="en-US" dirty="0" smtClean="0">
                <a:latin typeface="HelloGeorgeI" pitchFamily="2" charset="0"/>
                <a:ea typeface="HelloGeorgeI" pitchFamily="2" charset="0"/>
              </a:rPr>
              <a:t>Each state had representatives from the towns who met to decide whether or not to ratify the Constitution.</a:t>
            </a:r>
          </a:p>
        </p:txBody>
      </p:sp>
      <p:pic>
        <p:nvPicPr>
          <p:cNvPr id="11266" name="Picture 2"/>
          <p:cNvPicPr>
            <a:picLocks noChangeAspect="1" noChangeArrowheads="1"/>
          </p:cNvPicPr>
          <p:nvPr/>
        </p:nvPicPr>
        <p:blipFill>
          <a:blip r:embed="rId3" cstate="print"/>
          <a:srcRect/>
          <a:stretch>
            <a:fillRect/>
          </a:stretch>
        </p:blipFill>
        <p:spPr bwMode="auto">
          <a:xfrm>
            <a:off x="-228600" y="1349374"/>
            <a:ext cx="3336855" cy="5508626"/>
          </a:xfrm>
          <a:prstGeom prst="rect">
            <a:avLst/>
          </a:prstGeom>
          <a:noFill/>
          <a:ln w="9525">
            <a:noFill/>
            <a:miter lim="800000"/>
            <a:headEnd/>
            <a:tailEnd/>
          </a:ln>
          <a:effectLst/>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Federalists</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4876799"/>
          </a:xfrm>
          <a:solidFill>
            <a:schemeClr val="bg1"/>
          </a:solidFill>
          <a:ln w="76200">
            <a:solidFill>
              <a:schemeClr val="accent1">
                <a:lumMod val="60000"/>
                <a:lumOff val="40000"/>
              </a:schemeClr>
            </a:solidFill>
          </a:ln>
        </p:spPr>
        <p:txBody>
          <a:bodyPr>
            <a:normAutofit lnSpcReduction="10000"/>
          </a:bodyPr>
          <a:lstStyle/>
          <a:p>
            <a:r>
              <a:rPr lang="en-US" dirty="0" smtClean="0">
                <a:latin typeface="HelloGeorgeI" pitchFamily="2" charset="0"/>
                <a:ea typeface="HelloGeorgeI" pitchFamily="2" charset="0"/>
              </a:rPr>
              <a:t>Supporters of the Constitution are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called </a:t>
            </a:r>
            <a:r>
              <a:rPr lang="en-US" b="1" dirty="0" smtClean="0">
                <a:solidFill>
                  <a:srgbClr val="FF0000"/>
                </a:solidFill>
                <a:latin typeface="HelloGeorgeI" pitchFamily="2" charset="0"/>
                <a:ea typeface="HelloGeorgeI" pitchFamily="2" charset="0"/>
              </a:rPr>
              <a:t>Federalists</a:t>
            </a:r>
            <a:endParaRPr lang="en-US" dirty="0" smtClean="0">
              <a:latin typeface="HelloGeorgeI" pitchFamily="2" charset="0"/>
              <a:ea typeface="HelloGeorgeI" pitchFamily="2" charset="0"/>
            </a:endParaRPr>
          </a:p>
          <a:p>
            <a:r>
              <a:rPr lang="en-US" dirty="0" smtClean="0">
                <a:latin typeface="HelloGeorgeI" pitchFamily="2" charset="0"/>
                <a:ea typeface="HelloGeorgeI" pitchFamily="2" charset="0"/>
              </a:rPr>
              <a:t>The Federalists were very surprised by the Constitution because they were not expecting a whole new system for their government. </a:t>
            </a:r>
          </a:p>
          <a:p>
            <a:r>
              <a:rPr lang="en-US" dirty="0" smtClean="0">
                <a:latin typeface="HelloGeorgeI" pitchFamily="2" charset="0"/>
                <a:ea typeface="HelloGeorgeI" pitchFamily="2" charset="0"/>
              </a:rPr>
              <a:t>The Federalists were in charge of teaching the public about the new federal system and why it would be successful.</a:t>
            </a:r>
          </a:p>
          <a:p>
            <a:r>
              <a:rPr lang="en-US" dirty="0" smtClean="0">
                <a:latin typeface="HelloGeorgeI" pitchFamily="2" charset="0"/>
                <a:ea typeface="HelloGeorgeI" pitchFamily="2" charset="0"/>
              </a:rPr>
              <a:t>James Madison, Alexander Hamilton, and John Jay wrote essays called </a:t>
            </a:r>
            <a:r>
              <a:rPr lang="en-US" i="1" dirty="0" smtClean="0">
                <a:latin typeface="HelloGeorgeI" pitchFamily="2" charset="0"/>
                <a:ea typeface="HelloGeorgeI" pitchFamily="2" charset="0"/>
              </a:rPr>
              <a:t>The Federalists </a:t>
            </a:r>
            <a:r>
              <a:rPr lang="en-US" dirty="0" smtClean="0">
                <a:latin typeface="HelloGeorgeI" pitchFamily="2" charset="0"/>
                <a:ea typeface="HelloGeorgeI" pitchFamily="2" charset="0"/>
              </a:rPr>
              <a:t>to explain this. </a:t>
            </a:r>
          </a:p>
        </p:txBody>
      </p:sp>
      <p:pic>
        <p:nvPicPr>
          <p:cNvPr id="12290" name="Picture 2"/>
          <p:cNvPicPr>
            <a:picLocks noChangeAspect="1" noChangeArrowheads="1"/>
          </p:cNvPicPr>
          <p:nvPr/>
        </p:nvPicPr>
        <p:blipFill>
          <a:blip r:embed="rId3" cstate="print"/>
          <a:srcRect/>
          <a:stretch>
            <a:fillRect/>
          </a:stretch>
        </p:blipFill>
        <p:spPr bwMode="auto">
          <a:xfrm rot="446133">
            <a:off x="6778649" y="450975"/>
            <a:ext cx="2419189" cy="2463788"/>
          </a:xfrm>
          <a:prstGeom prst="rect">
            <a:avLst/>
          </a:prstGeom>
          <a:noFill/>
          <a:ln w="9525">
            <a:noFill/>
            <a:miter lim="800000"/>
            <a:headEnd/>
            <a:tailEnd/>
          </a:ln>
          <a:effectLst/>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err="1" smtClean="0">
                <a:latin typeface="HelloChitChatX" pitchFamily="2" charset="0"/>
                <a:ea typeface="HelloChitChatX" pitchFamily="2" charset="0"/>
              </a:rPr>
              <a:t>Antifederalists</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4876799"/>
          </a:xfrm>
          <a:solidFill>
            <a:schemeClr val="bg1"/>
          </a:solidFill>
          <a:ln w="76200">
            <a:solidFill>
              <a:schemeClr val="accent1">
                <a:lumMod val="60000"/>
                <a:lumOff val="40000"/>
              </a:schemeClr>
            </a:solidFill>
          </a:ln>
        </p:spPr>
        <p:txBody>
          <a:bodyPr>
            <a:normAutofit lnSpcReduction="10000"/>
          </a:bodyPr>
          <a:lstStyle/>
          <a:p>
            <a:r>
              <a:rPr lang="en-US" dirty="0" smtClean="0">
                <a:latin typeface="HelloGeorgeI" pitchFamily="2" charset="0"/>
                <a:ea typeface="HelloGeorgeI" pitchFamily="2" charset="0"/>
              </a:rPr>
              <a:t>People who did not support the new Constitution are called </a:t>
            </a:r>
            <a:r>
              <a:rPr lang="en-US" b="1" dirty="0" err="1" smtClean="0">
                <a:solidFill>
                  <a:srgbClr val="FF0000"/>
                </a:solidFill>
                <a:latin typeface="HelloGeorgeI" pitchFamily="2" charset="0"/>
                <a:ea typeface="HelloGeorgeI" pitchFamily="2" charset="0"/>
              </a:rPr>
              <a:t>Antifederalists</a:t>
            </a:r>
            <a:endParaRPr lang="en-US" dirty="0" smtClean="0">
              <a:latin typeface="HelloGeorgeI" pitchFamily="2" charset="0"/>
              <a:ea typeface="HelloGeorgeI" pitchFamily="2" charset="0"/>
            </a:endParaRPr>
          </a:p>
          <a:p>
            <a:r>
              <a:rPr lang="en-US" dirty="0" smtClean="0">
                <a:latin typeface="HelloGeorgeI" pitchFamily="2" charset="0"/>
                <a:ea typeface="HelloGeorgeI" pitchFamily="2" charset="0"/>
              </a:rPr>
              <a:t>They did not want a federal system because they felt it would be a threat to their freedom.  </a:t>
            </a:r>
          </a:p>
          <a:p>
            <a:r>
              <a:rPr lang="en-US" dirty="0" smtClean="0">
                <a:latin typeface="HelloGeorgeI" pitchFamily="2" charset="0"/>
                <a:ea typeface="HelloGeorgeI" pitchFamily="2" charset="0"/>
              </a:rPr>
              <a:t>They thought that the Constitution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should have a Bill of Rights, or a list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of rights that individuals have.  </a:t>
            </a:r>
          </a:p>
          <a:p>
            <a:r>
              <a:rPr lang="en-US" dirty="0" smtClean="0">
                <a:latin typeface="HelloGeorgeI" pitchFamily="2" charset="0"/>
                <a:ea typeface="HelloGeorgeI" pitchFamily="2" charset="0"/>
              </a:rPr>
              <a:t>In turn, Federalists including James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Madison said they would add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Bill of Rights to the Constitution. </a:t>
            </a:r>
          </a:p>
        </p:txBody>
      </p:sp>
      <p:pic>
        <p:nvPicPr>
          <p:cNvPr id="13314" name="Picture 2"/>
          <p:cNvPicPr>
            <a:picLocks noChangeAspect="1" noChangeArrowheads="1"/>
          </p:cNvPicPr>
          <p:nvPr/>
        </p:nvPicPr>
        <p:blipFill>
          <a:blip r:embed="rId3" cstate="print"/>
          <a:srcRect/>
          <a:stretch>
            <a:fillRect/>
          </a:stretch>
        </p:blipFill>
        <p:spPr bwMode="auto">
          <a:xfrm rot="557479">
            <a:off x="5988618" y="3018965"/>
            <a:ext cx="3505200" cy="3502848"/>
          </a:xfrm>
          <a:prstGeom prst="rect">
            <a:avLst/>
          </a:prstGeom>
          <a:noFill/>
          <a:ln w="9525">
            <a:noFill/>
            <a:miter lim="800000"/>
            <a:headEnd/>
            <a:tailEnd/>
          </a:ln>
          <a:effectLst/>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Ratification</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38099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The first state that ratified the Constitution was Delaware.</a:t>
            </a:r>
          </a:p>
          <a:p>
            <a:r>
              <a:rPr lang="en-US" dirty="0" smtClean="0">
                <a:latin typeface="HelloGeorgeI" pitchFamily="2" charset="0"/>
                <a:ea typeface="HelloGeorgeI" pitchFamily="2" charset="0"/>
              </a:rPr>
              <a:t>The ninth state to ratify the Constitution was New Hampshire, and this made the Constitution the country’s new laws.  </a:t>
            </a:r>
          </a:p>
          <a:p>
            <a:r>
              <a:rPr lang="en-US" dirty="0" smtClean="0">
                <a:latin typeface="HelloGeorgeI" pitchFamily="2" charset="0"/>
                <a:ea typeface="HelloGeorgeI" pitchFamily="2" charset="0"/>
              </a:rPr>
              <a:t>Eventually, all of the thirteen states ratified the Constitution. </a:t>
            </a:r>
          </a:p>
        </p:txBody>
      </p:sp>
      <p:pic>
        <p:nvPicPr>
          <p:cNvPr id="14338" name="Picture 2"/>
          <p:cNvPicPr>
            <a:picLocks noChangeAspect="1" noChangeArrowheads="1"/>
          </p:cNvPicPr>
          <p:nvPr/>
        </p:nvPicPr>
        <p:blipFill>
          <a:blip r:embed="rId3" cstate="print"/>
          <a:srcRect/>
          <a:stretch>
            <a:fillRect/>
          </a:stretch>
        </p:blipFill>
        <p:spPr bwMode="auto">
          <a:xfrm>
            <a:off x="6400801" y="4468326"/>
            <a:ext cx="2286000" cy="2237274"/>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2971800" y="4554559"/>
            <a:ext cx="2400823" cy="2303441"/>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rcRect/>
          <a:stretch>
            <a:fillRect/>
          </a:stretch>
        </p:blipFill>
        <p:spPr bwMode="auto">
          <a:xfrm rot="20541475">
            <a:off x="4495800" y="4366503"/>
            <a:ext cx="2751111" cy="2948697"/>
          </a:xfrm>
          <a:prstGeom prst="rect">
            <a:avLst/>
          </a:prstGeom>
          <a:noFill/>
          <a:ln w="9525">
            <a:noFill/>
            <a:miter lim="800000"/>
            <a:headEnd/>
            <a:tailEnd/>
          </a:ln>
          <a:effectLst/>
        </p:spPr>
      </p:pic>
      <p:sp>
        <p:nvSpPr>
          <p:cNvPr id="7" name="TextBox 6"/>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Delegates</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0"/>
            <a:ext cx="8229600" cy="4953000"/>
          </a:xfrm>
          <a:solidFill>
            <a:schemeClr val="bg1"/>
          </a:solidFill>
          <a:ln w="76200">
            <a:solidFill>
              <a:schemeClr val="accent1">
                <a:lumMod val="60000"/>
                <a:lumOff val="40000"/>
              </a:schemeClr>
            </a:solidFill>
          </a:ln>
        </p:spPr>
        <p:txBody>
          <a:bodyPr>
            <a:normAutofit fontScale="77500" lnSpcReduction="20000"/>
          </a:bodyPr>
          <a:lstStyle/>
          <a:p>
            <a:r>
              <a:rPr lang="en-US" dirty="0" smtClean="0">
                <a:latin typeface="HelloGeorgeI" pitchFamily="2" charset="0"/>
                <a:ea typeface="HelloGeorgeI" pitchFamily="2" charset="0"/>
              </a:rPr>
              <a:t>Remember a delegate is someone who is chosen to speak for others, or to represent them.  The delegates represented each of the states and consisted of:</a:t>
            </a:r>
          </a:p>
          <a:p>
            <a:pPr lvl="1"/>
            <a:r>
              <a:rPr lang="en-US" dirty="0" smtClean="0">
                <a:latin typeface="HelloGeorgeI" pitchFamily="2" charset="0"/>
                <a:ea typeface="HelloGeorgeI" pitchFamily="2" charset="0"/>
              </a:rPr>
              <a:t>Wealthy and educated landowners, business people, and lawyers</a:t>
            </a:r>
          </a:p>
          <a:p>
            <a:pPr lvl="1"/>
            <a:r>
              <a:rPr lang="en-US" dirty="0" smtClean="0">
                <a:latin typeface="HelloGeorgeI" pitchFamily="2" charset="0"/>
                <a:ea typeface="HelloGeorgeI" pitchFamily="2" charset="0"/>
              </a:rPr>
              <a:t>8 of the individuals had signed the Declaration of Independence</a:t>
            </a:r>
          </a:p>
          <a:p>
            <a:pPr lvl="1"/>
            <a:r>
              <a:rPr lang="en-US" dirty="0" smtClean="0">
                <a:latin typeface="HelloGeorgeI" pitchFamily="2" charset="0"/>
                <a:ea typeface="HelloGeorgeI" pitchFamily="2" charset="0"/>
              </a:rPr>
              <a:t>20 who owned slaves</a:t>
            </a:r>
          </a:p>
          <a:p>
            <a:pPr lvl="1"/>
            <a:r>
              <a:rPr lang="en-US" dirty="0" smtClean="0">
                <a:latin typeface="HelloGeorgeI" pitchFamily="2" charset="0"/>
                <a:ea typeface="HelloGeorgeI" pitchFamily="2" charset="0"/>
              </a:rPr>
              <a:t>30 who had fought in the war against Britain</a:t>
            </a:r>
          </a:p>
          <a:p>
            <a:pPr lvl="1"/>
            <a:r>
              <a:rPr lang="en-US" dirty="0" smtClean="0">
                <a:latin typeface="HelloGeorgeI" pitchFamily="2" charset="0"/>
                <a:ea typeface="HelloGeorgeI" pitchFamily="2" charset="0"/>
              </a:rPr>
              <a:t>Lots of individuals who had served in congress or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state government</a:t>
            </a:r>
          </a:p>
          <a:p>
            <a:pPr lvl="1"/>
            <a:r>
              <a:rPr lang="en-US" dirty="0" smtClean="0">
                <a:latin typeface="HelloGeorgeI" pitchFamily="2" charset="0"/>
                <a:ea typeface="HelloGeorgeI" pitchFamily="2" charset="0"/>
              </a:rPr>
              <a:t>All white men .  </a:t>
            </a:r>
          </a:p>
          <a:p>
            <a:r>
              <a:rPr lang="en-US" dirty="0" smtClean="0">
                <a:latin typeface="HelloGeorgeI" pitchFamily="2" charset="0"/>
                <a:ea typeface="HelloGeorgeI" pitchFamily="2" charset="0"/>
              </a:rPr>
              <a:t>55 delegates met in Philadelphia to discuss ways that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they could change the Articles of Confederation. </a:t>
            </a:r>
          </a:p>
          <a:p>
            <a:r>
              <a:rPr lang="en-US" dirty="0" smtClean="0">
                <a:latin typeface="HelloGeorgeI" pitchFamily="2" charset="0"/>
                <a:ea typeface="HelloGeorgeI" pitchFamily="2" charset="0"/>
              </a:rPr>
              <a:t>These delegates came from each of the states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except for Rhode Island.</a:t>
            </a:r>
          </a:p>
        </p:txBody>
      </p:sp>
      <p:pic>
        <p:nvPicPr>
          <p:cNvPr id="3075" name="Picture 3"/>
          <p:cNvPicPr>
            <a:picLocks noChangeAspect="1" noChangeArrowheads="1"/>
          </p:cNvPicPr>
          <p:nvPr/>
        </p:nvPicPr>
        <p:blipFill>
          <a:blip r:embed="rId3" cstate="print"/>
          <a:srcRect/>
          <a:stretch>
            <a:fillRect/>
          </a:stretch>
        </p:blipFill>
        <p:spPr bwMode="auto">
          <a:xfrm>
            <a:off x="6858000" y="3124200"/>
            <a:ext cx="2044975" cy="347503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1371600" y="381000"/>
            <a:ext cx="990600" cy="999498"/>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rot="20523146">
            <a:off x="381000" y="152400"/>
            <a:ext cx="990600" cy="999498"/>
          </a:xfrm>
          <a:prstGeom prst="rect">
            <a:avLst/>
          </a:prstGeom>
          <a:noFill/>
          <a:ln w="9525">
            <a:noFill/>
            <a:miter lim="800000"/>
            <a:headEnd/>
            <a:tailEnd/>
          </a:ln>
          <a:effectLst/>
        </p:spPr>
      </p:pic>
      <p:sp>
        <p:nvSpPr>
          <p:cNvPr id="9" name="TextBox 8"/>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7200" dirty="0" smtClean="0">
                <a:latin typeface="HelloChitChatX" pitchFamily="2" charset="0"/>
                <a:ea typeface="HelloChitChatX" pitchFamily="2" charset="0"/>
              </a:rPr>
              <a:t>Preamble</a:t>
            </a:r>
            <a:endParaRPr lang="en-US" sz="72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5029199"/>
          </a:xfrm>
          <a:solidFill>
            <a:schemeClr val="bg1"/>
          </a:solidFill>
          <a:ln w="76200">
            <a:solidFill>
              <a:schemeClr val="accent1">
                <a:lumMod val="60000"/>
                <a:lumOff val="40000"/>
              </a:schemeClr>
            </a:solidFill>
          </a:ln>
        </p:spPr>
        <p:txBody>
          <a:bodyPr>
            <a:normAutofit/>
          </a:bodyPr>
          <a:lstStyle/>
          <a:p>
            <a:r>
              <a:rPr lang="en-US" b="1" dirty="0" smtClean="0">
                <a:latin typeface="HelloGeorgeI" pitchFamily="2" charset="0"/>
                <a:ea typeface="HelloGeorgeI" pitchFamily="2" charset="0"/>
              </a:rPr>
              <a:t>Preamble</a:t>
            </a:r>
            <a:r>
              <a:rPr lang="en-US" dirty="0" smtClean="0">
                <a:latin typeface="HelloGeorgeI" pitchFamily="2" charset="0"/>
                <a:ea typeface="HelloGeorgeI" pitchFamily="2" charset="0"/>
              </a:rPr>
              <a:t> states the purposes of the Constitution.</a:t>
            </a:r>
          </a:p>
          <a:p>
            <a:pPr marL="0" indent="0">
              <a:buNone/>
            </a:pPr>
            <a:endParaRPr lang="en-US" sz="2800" b="1" i="1" dirty="0" smtClean="0">
              <a:latin typeface="HelloGeorgeI" pitchFamily="2" charset="0"/>
              <a:ea typeface="HelloGeorgeI" pitchFamily="2" charset="0"/>
            </a:endParaRPr>
          </a:p>
          <a:p>
            <a:pPr marL="0" indent="0" algn="ctr">
              <a:buNone/>
            </a:pPr>
            <a:r>
              <a:rPr lang="en-US" b="1" i="1" dirty="0" smtClean="0">
                <a:latin typeface="HelloGeorgeI" pitchFamily="2" charset="0"/>
                <a:ea typeface="HelloGeorgeI" pitchFamily="2" charset="0"/>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endParaRPr lang="en-US" dirty="0">
              <a:latin typeface="HelloGeorgeI" pitchFamily="2" charset="0"/>
              <a:ea typeface="HelloGeorgeI" pitchFamily="2" charset="0"/>
            </a:endParaRPr>
          </a:p>
        </p:txBody>
      </p:sp>
      <p:pic>
        <p:nvPicPr>
          <p:cNvPr id="4" name="Picture 4"/>
          <p:cNvPicPr>
            <a:picLocks noChangeAspect="1" noChangeArrowheads="1"/>
          </p:cNvPicPr>
          <p:nvPr/>
        </p:nvPicPr>
        <p:blipFill>
          <a:blip r:embed="rId3" cstate="print"/>
          <a:srcRect/>
          <a:stretch>
            <a:fillRect/>
          </a:stretch>
        </p:blipFill>
        <p:spPr bwMode="auto">
          <a:xfrm>
            <a:off x="7594132" y="5552946"/>
            <a:ext cx="990600" cy="999498"/>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rot="20523146">
            <a:off x="493895" y="2021826"/>
            <a:ext cx="860962" cy="868696"/>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pic>
        <p:nvPicPr>
          <p:cNvPr id="7" name="Picture 6"/>
          <p:cNvPicPr>
            <a:picLocks noChangeAspect="1" noChangeArrowheads="1"/>
          </p:cNvPicPr>
          <p:nvPr/>
        </p:nvPicPr>
        <p:blipFill>
          <a:blip r:embed="rId3" cstate="print"/>
          <a:srcRect/>
          <a:stretch>
            <a:fillRect/>
          </a:stretch>
        </p:blipFill>
        <p:spPr bwMode="auto">
          <a:xfrm rot="5400000">
            <a:off x="7719903" y="1993479"/>
            <a:ext cx="860962" cy="868696"/>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571500" y="5552946"/>
            <a:ext cx="990600" cy="999498"/>
          </a:xfrm>
          <a:prstGeom prst="rect">
            <a:avLst/>
          </a:prstGeom>
          <a:noFill/>
          <a:ln w="9525">
            <a:noFill/>
            <a:miter lim="800000"/>
            <a:headEnd/>
            <a:tailEnd/>
          </a:ln>
          <a:effectLst/>
        </p:spPr>
      </p:pic>
    </p:spTree>
    <p:extLst>
      <p:ext uri="{BB962C8B-B14F-4D97-AF65-F5344CB8AC3E}">
        <p14:creationId xmlns:p14="http://schemas.microsoft.com/office/powerpoint/2010/main" val="2197161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p:nvPr/>
        </p:nvPicPr>
        <p:blipFill>
          <a:blip r:embed="rId2" cstate="print"/>
          <a:srcRect/>
          <a:stretch>
            <a:fillRect/>
          </a:stretch>
        </p:blipFill>
        <p:spPr bwMode="auto">
          <a:xfrm rot="16200000">
            <a:off x="1143000" y="-1143001"/>
            <a:ext cx="6858000" cy="9144000"/>
          </a:xfrm>
          <a:prstGeom prst="rect">
            <a:avLst/>
          </a:prstGeom>
          <a:noFill/>
        </p:spPr>
      </p:pic>
      <p:sp>
        <p:nvSpPr>
          <p:cNvPr id="3" name="Subtitle 2"/>
          <p:cNvSpPr>
            <a:spLocks noGrp="1"/>
          </p:cNvSpPr>
          <p:nvPr>
            <p:ph type="subTitle" idx="1"/>
          </p:nvPr>
        </p:nvSpPr>
        <p:spPr>
          <a:xfrm>
            <a:off x="457200" y="838200"/>
            <a:ext cx="8305800" cy="5791200"/>
          </a:xfrm>
        </p:spPr>
        <p:txBody>
          <a:bodyPr>
            <a:normAutofit fontScale="62500" lnSpcReduction="20000"/>
          </a:bodyPr>
          <a:lstStyle/>
          <a:p>
            <a:r>
              <a:rPr lang="en-US" sz="8600" dirty="0" smtClean="0">
                <a:solidFill>
                  <a:schemeClr val="tx1"/>
                </a:solidFill>
                <a:latin typeface="HelloSassy" pitchFamily="2" charset="0"/>
                <a:ea typeface="HelloSassy" pitchFamily="2" charset="0"/>
              </a:rPr>
              <a:t>		  Terms </a:t>
            </a:r>
            <a:r>
              <a:rPr lang="en-US" sz="8600" dirty="0">
                <a:solidFill>
                  <a:schemeClr val="tx1"/>
                </a:solidFill>
                <a:latin typeface="HelloSassy" pitchFamily="2" charset="0"/>
                <a:ea typeface="HelloSassy" pitchFamily="2" charset="0"/>
              </a:rPr>
              <a:t>of Use</a:t>
            </a:r>
          </a:p>
          <a:p>
            <a:r>
              <a:rPr lang="en-US" dirty="0">
                <a:solidFill>
                  <a:schemeClr val="tx1"/>
                </a:solidFill>
              </a:rPr>
              <a:t> </a:t>
            </a:r>
          </a:p>
          <a:p>
            <a:r>
              <a:rPr lang="en-US" sz="3400" dirty="0" smtClean="0">
                <a:solidFill>
                  <a:schemeClr val="tx1"/>
                </a:solidFill>
                <a:latin typeface="HelloDoodlePrint" pitchFamily="2" charset="0"/>
                <a:ea typeface="HelloDoodlePrint" pitchFamily="2" charset="0"/>
              </a:rPr>
              <a:t>                         Thank </a:t>
            </a:r>
            <a:r>
              <a:rPr lang="en-US" sz="3400" dirty="0">
                <a:solidFill>
                  <a:schemeClr val="tx1"/>
                </a:solidFill>
                <a:latin typeface="HelloDoodlePrint" pitchFamily="2" charset="0"/>
                <a:ea typeface="HelloDoodlePrint" pitchFamily="2" charset="0"/>
              </a:rPr>
              <a:t>you for downloading </a:t>
            </a:r>
            <a:r>
              <a:rPr lang="en-US" sz="3400" dirty="0" smtClean="0">
                <a:solidFill>
                  <a:schemeClr val="tx1"/>
                </a:solidFill>
                <a:latin typeface="HelloDoodlePrint" pitchFamily="2" charset="0"/>
                <a:ea typeface="HelloDoodlePrint" pitchFamily="2" charset="0"/>
              </a:rPr>
              <a:t>my Constitution and Constitutional Convention PowerPoint.  I hope </a:t>
            </a:r>
            <a:r>
              <a:rPr lang="en-US" sz="3400" dirty="0">
                <a:solidFill>
                  <a:schemeClr val="tx1"/>
                </a:solidFill>
                <a:latin typeface="HelloDoodlePrint" pitchFamily="2" charset="0"/>
                <a:ea typeface="HelloDoodlePrint" pitchFamily="2" charset="0"/>
              </a:rPr>
              <a:t>that you enjoy using it as a valuable resource </a:t>
            </a:r>
            <a:r>
              <a:rPr lang="en-US" sz="3400" dirty="0" smtClean="0">
                <a:solidFill>
                  <a:schemeClr val="tx1"/>
                </a:solidFill>
                <a:latin typeface="HelloDoodlePrint" pitchFamily="2" charset="0"/>
                <a:ea typeface="HelloDoodlePrint" pitchFamily="2" charset="0"/>
              </a:rPr>
              <a:t>in </a:t>
            </a:r>
            <a:r>
              <a:rPr lang="en-US" sz="3400" dirty="0">
                <a:solidFill>
                  <a:schemeClr val="tx1"/>
                </a:solidFill>
                <a:latin typeface="HelloDoodlePrint" pitchFamily="2" charset="0"/>
                <a:ea typeface="HelloDoodlePrint" pitchFamily="2" charset="0"/>
              </a:rPr>
              <a:t>your classroom!  Please let </a:t>
            </a:r>
            <a:r>
              <a:rPr lang="en-US" sz="3400" dirty="0" smtClean="0">
                <a:solidFill>
                  <a:schemeClr val="tx1"/>
                </a:solidFill>
                <a:latin typeface="HelloDoodlePrint" pitchFamily="2" charset="0"/>
                <a:ea typeface="HelloDoodlePrint" pitchFamily="2" charset="0"/>
              </a:rPr>
              <a:t>me know </a:t>
            </a:r>
            <a:r>
              <a:rPr lang="en-US" sz="3400" dirty="0">
                <a:solidFill>
                  <a:schemeClr val="tx1"/>
                </a:solidFill>
                <a:latin typeface="HelloDoodlePrint" pitchFamily="2" charset="0"/>
                <a:ea typeface="HelloDoodlePrint" pitchFamily="2" charset="0"/>
              </a:rPr>
              <a:t>if you have any questions or concerns.  </a:t>
            </a:r>
            <a:r>
              <a:rPr lang="en-US" sz="3400" dirty="0" smtClean="0">
                <a:solidFill>
                  <a:schemeClr val="tx1"/>
                </a:solidFill>
                <a:latin typeface="HelloDoodlePrint" pitchFamily="2" charset="0"/>
                <a:ea typeface="HelloDoodlePrint" pitchFamily="2" charset="0"/>
              </a:rPr>
              <a:t>My email </a:t>
            </a:r>
            <a:r>
              <a:rPr lang="en-US" sz="3400" dirty="0">
                <a:solidFill>
                  <a:schemeClr val="tx1"/>
                </a:solidFill>
                <a:latin typeface="HelloDoodlePrint" pitchFamily="2" charset="0"/>
                <a:ea typeface="HelloDoodlePrint" pitchFamily="2" charset="0"/>
              </a:rPr>
              <a:t>is </a:t>
            </a:r>
            <a:r>
              <a:rPr lang="en-US" sz="3400" u="sng" dirty="0">
                <a:solidFill>
                  <a:schemeClr val="tx1"/>
                </a:solidFill>
                <a:latin typeface="HelloDoodlePrint" pitchFamily="2" charset="0"/>
                <a:ea typeface="HelloDoodlePrint" pitchFamily="2" charset="0"/>
                <a:hlinkClick r:id="rId3"/>
              </a:rPr>
              <a:t>teachersgonewild2@gmail.com</a:t>
            </a:r>
            <a:r>
              <a:rPr lang="en-US" sz="3400" dirty="0">
                <a:solidFill>
                  <a:schemeClr val="tx1"/>
                </a:solidFill>
                <a:latin typeface="HelloDoodlePrint" pitchFamily="2" charset="0"/>
                <a:ea typeface="HelloDoodlePrint" pitchFamily="2" charset="0"/>
              </a:rPr>
              <a:t>. </a:t>
            </a:r>
          </a:p>
          <a:p>
            <a:r>
              <a:rPr lang="en-US" sz="3400" dirty="0" smtClean="0">
                <a:solidFill>
                  <a:schemeClr val="tx1"/>
                </a:solidFill>
                <a:latin typeface="HelloDoodlePrint" pitchFamily="2" charset="0"/>
                <a:ea typeface="HelloDoodlePrint" pitchFamily="2" charset="0"/>
              </a:rPr>
              <a:t/>
            </a:r>
            <a:br>
              <a:rPr lang="en-US" sz="3400" dirty="0" smtClean="0">
                <a:solidFill>
                  <a:schemeClr val="tx1"/>
                </a:solidFill>
                <a:latin typeface="HelloDoodlePrint" pitchFamily="2" charset="0"/>
                <a:ea typeface="HelloDoodlePrint" pitchFamily="2" charset="0"/>
              </a:rPr>
            </a:br>
            <a:r>
              <a:rPr lang="en-US" sz="3400" dirty="0" smtClean="0">
                <a:solidFill>
                  <a:schemeClr val="tx1"/>
                </a:solidFill>
                <a:latin typeface="HelloDoodlePrint" pitchFamily="2" charset="0"/>
                <a:ea typeface="HelloDoodlePrint" pitchFamily="2" charset="0"/>
              </a:rPr>
              <a:t>©Kara Lee 2014</a:t>
            </a:r>
            <a:endParaRPr lang="en-US" sz="3400" dirty="0">
              <a:solidFill>
                <a:schemeClr val="tx1"/>
              </a:solidFill>
              <a:latin typeface="HelloDoodlePrint" pitchFamily="2" charset="0"/>
              <a:ea typeface="HelloDoodlePrint" pitchFamily="2" charset="0"/>
            </a:endParaRPr>
          </a:p>
          <a:p>
            <a:r>
              <a:rPr lang="en-US" sz="3400" dirty="0" smtClean="0">
                <a:solidFill>
                  <a:schemeClr val="tx1"/>
                </a:solidFill>
                <a:latin typeface="HelloDoodlePrint" pitchFamily="2" charset="0"/>
                <a:ea typeface="HelloDoodlePrint" pitchFamily="2" charset="0"/>
              </a:rPr>
              <a:t/>
            </a:r>
            <a:br>
              <a:rPr lang="en-US" sz="3400" dirty="0" smtClean="0">
                <a:solidFill>
                  <a:schemeClr val="tx1"/>
                </a:solidFill>
                <a:latin typeface="HelloDoodlePrint" pitchFamily="2" charset="0"/>
                <a:ea typeface="HelloDoodlePrint" pitchFamily="2" charset="0"/>
              </a:rPr>
            </a:br>
            <a:r>
              <a:rPr lang="en-US" sz="3400" dirty="0" smtClean="0">
                <a:solidFill>
                  <a:schemeClr val="tx1"/>
                </a:solidFill>
                <a:latin typeface="HelloDoodlePrint" pitchFamily="2" charset="0"/>
                <a:ea typeface="HelloDoodlePrint" pitchFamily="2" charset="0"/>
              </a:rPr>
              <a:t>This </a:t>
            </a:r>
            <a:r>
              <a:rPr lang="en-US" sz="3400" dirty="0">
                <a:solidFill>
                  <a:schemeClr val="tx1"/>
                </a:solidFill>
                <a:latin typeface="HelloDoodlePrint" pitchFamily="2" charset="0"/>
                <a:ea typeface="HelloDoodlePrint" pitchFamily="2" charset="0"/>
              </a:rPr>
              <a:t>resource entitles you to single classroom use only.  Please do not share with grade level teams or district wide or post/resell any part of this resource.  If you would like to share this resource with others, please purchase multiple licenses.</a:t>
            </a:r>
          </a:p>
          <a:p>
            <a:r>
              <a:rPr lang="en-US" sz="3400" dirty="0">
                <a:solidFill>
                  <a:schemeClr val="tx1"/>
                </a:solidFill>
                <a:latin typeface="HelloDoodlePrint" pitchFamily="2" charset="0"/>
                <a:ea typeface="HelloDoodlePrint" pitchFamily="2" charset="0"/>
              </a:rPr>
              <a:t> </a:t>
            </a:r>
          </a:p>
          <a:p>
            <a:r>
              <a:rPr lang="en-US" sz="3400" dirty="0" smtClean="0">
                <a:solidFill>
                  <a:schemeClr val="tx1"/>
                </a:solidFill>
                <a:latin typeface="HelloDoodlePrint" pitchFamily="2" charset="0"/>
                <a:ea typeface="HelloDoodlePrint" pitchFamily="2" charset="0"/>
              </a:rPr>
              <a:t>I’d </a:t>
            </a:r>
            <a:r>
              <a:rPr lang="en-US" sz="3400" dirty="0">
                <a:solidFill>
                  <a:schemeClr val="tx1"/>
                </a:solidFill>
                <a:latin typeface="HelloDoodlePrint" pitchFamily="2" charset="0"/>
                <a:ea typeface="HelloDoodlePrint" pitchFamily="2" charset="0"/>
              </a:rPr>
              <a:t>love to hear your feedback! </a:t>
            </a:r>
            <a:r>
              <a:rPr lang="en-US" sz="3400" u="sng" dirty="0">
                <a:solidFill>
                  <a:schemeClr val="tx1"/>
                </a:solidFill>
                <a:latin typeface="HelloDoodlePrint" pitchFamily="2" charset="0"/>
                <a:ea typeface="HelloDoodlePrint" pitchFamily="2" charset="0"/>
                <a:hlinkClick r:id="rId4"/>
              </a:rPr>
              <a:t>www.teacherspayteachers.com/Store/Teachers-Gone-Wild</a:t>
            </a:r>
            <a:endParaRPr lang="en-US" sz="3400" dirty="0">
              <a:solidFill>
                <a:schemeClr val="tx1"/>
              </a:solidFill>
              <a:latin typeface="HelloDoodlePrint" pitchFamily="2" charset="0"/>
              <a:ea typeface="HelloDoodlePrint" pitchFamily="2" charset="0"/>
            </a:endParaRPr>
          </a:p>
          <a:p>
            <a:pPr algn="l"/>
            <a:endParaRPr lang="en-US" dirty="0"/>
          </a:p>
        </p:txBody>
      </p:sp>
      <p:pic>
        <p:nvPicPr>
          <p:cNvPr id="5" name="Picture 4" descr="Teachers Gone Wild">
            <a:hlinkClick r:id="rId5"/>
          </p:cNvPr>
          <p:cNvPicPr/>
          <p:nvPr/>
        </p:nvPicPr>
        <p:blipFill>
          <a:blip r:embed="rId6" cstate="print"/>
          <a:srcRect/>
          <a:stretch>
            <a:fillRect/>
          </a:stretch>
        </p:blipFill>
        <p:spPr bwMode="auto">
          <a:xfrm>
            <a:off x="914400" y="609600"/>
            <a:ext cx="1434996" cy="140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p:nvPr/>
        </p:nvPicPr>
        <p:blipFill>
          <a:blip r:embed="rId2" cstate="print"/>
          <a:srcRect/>
          <a:stretch>
            <a:fillRect/>
          </a:stretch>
        </p:blipFill>
        <p:spPr bwMode="auto">
          <a:xfrm rot="16200000">
            <a:off x="1143000" y="-1143001"/>
            <a:ext cx="6858000" cy="9144000"/>
          </a:xfrm>
          <a:prstGeom prst="rect">
            <a:avLst/>
          </a:prstGeom>
          <a:noFill/>
        </p:spPr>
      </p:pic>
      <p:sp>
        <p:nvSpPr>
          <p:cNvPr id="2" name="Title 1"/>
          <p:cNvSpPr>
            <a:spLocks noGrp="1"/>
          </p:cNvSpPr>
          <p:nvPr>
            <p:ph type="title"/>
          </p:nvPr>
        </p:nvSpPr>
        <p:spPr>
          <a:xfrm>
            <a:off x="1600200" y="457200"/>
            <a:ext cx="6629400" cy="1600200"/>
          </a:xfrm>
        </p:spPr>
        <p:txBody>
          <a:bodyPr>
            <a:normAutofit/>
          </a:bodyPr>
          <a:lstStyle/>
          <a:p>
            <a:r>
              <a:rPr lang="en-US" dirty="0" smtClean="0">
                <a:latin typeface="HelloSassy" pitchFamily="2" charset="0"/>
                <a:ea typeface="HelloSassy" pitchFamily="2" charset="0"/>
              </a:rPr>
              <a:t>Fonts and Clipart Credit</a:t>
            </a:r>
            <a:endParaRPr lang="en-US" dirty="0">
              <a:latin typeface="HelloSassy" pitchFamily="2" charset="0"/>
              <a:ea typeface="HelloSassy" pitchFamily="2" charset="0"/>
            </a:endParaRPr>
          </a:p>
        </p:txBody>
      </p:sp>
      <p:sp>
        <p:nvSpPr>
          <p:cNvPr id="3" name="Content Placeholder 2"/>
          <p:cNvSpPr>
            <a:spLocks noGrp="1"/>
          </p:cNvSpPr>
          <p:nvPr>
            <p:ph idx="1"/>
          </p:nvPr>
        </p:nvSpPr>
        <p:spPr>
          <a:xfrm>
            <a:off x="457200" y="1600200"/>
            <a:ext cx="8305800" cy="4876800"/>
          </a:xfrm>
        </p:spPr>
        <p:txBody>
          <a:bodyPr>
            <a:normAutofit/>
          </a:bodyPr>
          <a:lstStyle/>
          <a:p>
            <a:pPr algn="ctr">
              <a:buNone/>
            </a:pPr>
            <a:endParaRPr lang="en-US" dirty="0"/>
          </a:p>
          <a:p>
            <a:pPr>
              <a:buNone/>
            </a:pPr>
            <a:r>
              <a:rPr lang="en-US" dirty="0" smtClean="0">
                <a:latin typeface="HelloSassy" pitchFamily="2" charset="0"/>
                <a:ea typeface="HelloSassy" pitchFamily="2" charset="0"/>
              </a:rPr>
              <a:t>    </a:t>
            </a:r>
          </a:p>
          <a:p>
            <a:pPr>
              <a:buNone/>
            </a:pPr>
            <a:r>
              <a:rPr lang="en-US" dirty="0" smtClean="0">
                <a:latin typeface="HelloSassy" pitchFamily="2" charset="0"/>
                <a:ea typeface="HelloSassy" pitchFamily="2" charset="0"/>
              </a:rPr>
              <a:t>      Fonts:</a:t>
            </a:r>
            <a:endParaRPr lang="en-US" dirty="0">
              <a:latin typeface="HelloSassy" pitchFamily="2" charset="0"/>
              <a:ea typeface="HelloSassy" pitchFamily="2" charset="0"/>
              <a:hlinkClick r:id="rId3"/>
            </a:endParaRPr>
          </a:p>
          <a:p>
            <a:pPr>
              <a:buNone/>
            </a:pPr>
            <a:endParaRPr lang="en-US" dirty="0" smtClean="0">
              <a:latin typeface="HelloSassy" pitchFamily="2" charset="0"/>
              <a:ea typeface="HelloSassy" pitchFamily="2" charset="0"/>
              <a:hlinkClick r:id="rId3"/>
            </a:endParaRPr>
          </a:p>
          <a:p>
            <a:pPr>
              <a:buNone/>
            </a:pPr>
            <a:endParaRPr lang="en-US" dirty="0">
              <a:latin typeface="HelloSassy" pitchFamily="2" charset="0"/>
              <a:ea typeface="HelloSassy" pitchFamily="2" charset="0"/>
            </a:endParaRPr>
          </a:p>
          <a:p>
            <a:pPr>
              <a:buNone/>
            </a:pPr>
            <a:r>
              <a:rPr lang="en-US" dirty="0" smtClean="0">
                <a:latin typeface="HelloSassy" pitchFamily="2" charset="0"/>
                <a:ea typeface="HelloSassy" pitchFamily="2" charset="0"/>
              </a:rPr>
              <a:t>Clipart:               </a:t>
            </a:r>
            <a:r>
              <a:rPr lang="en-US" sz="1800" dirty="0" smtClean="0">
                <a:latin typeface="HelloSassy" pitchFamily="2" charset="0"/>
                <a:ea typeface="HelloSassy" pitchFamily="2" charset="0"/>
                <a:hlinkClick r:id="rId4"/>
              </a:rPr>
              <a:t>http://www.mrdonn.org/clipart.html</a:t>
            </a:r>
            <a:r>
              <a:rPr lang="en-US" sz="1800" dirty="0" smtClean="0">
                <a:latin typeface="HelloSassy" pitchFamily="2" charset="0"/>
                <a:ea typeface="HelloSassy" pitchFamily="2" charset="0"/>
              </a:rPr>
              <a:t>  </a:t>
            </a:r>
            <a:br>
              <a:rPr lang="en-US" sz="1800" dirty="0" smtClean="0">
                <a:latin typeface="HelloSassy" pitchFamily="2" charset="0"/>
                <a:ea typeface="HelloSassy" pitchFamily="2" charset="0"/>
              </a:rPr>
            </a:br>
            <a:endParaRPr lang="en-US" dirty="0" smtClean="0">
              <a:latin typeface="HelloSassy" pitchFamily="2" charset="0"/>
              <a:ea typeface="HelloSassy" pitchFamily="2" charset="0"/>
            </a:endParaRPr>
          </a:p>
          <a:p>
            <a:pPr>
              <a:buNone/>
            </a:pPr>
            <a:r>
              <a:rPr lang="en-US" dirty="0" smtClean="0">
                <a:latin typeface="HelloSassy" pitchFamily="2" charset="0"/>
                <a:ea typeface="HelloSassy" pitchFamily="2" charset="0"/>
              </a:rPr>
              <a:t>      Backgrounds:</a:t>
            </a:r>
          </a:p>
        </p:txBody>
      </p:sp>
      <p:pic>
        <p:nvPicPr>
          <p:cNvPr id="5" name="Picture 4" descr="Teachers Gone Wild">
            <a:hlinkClick r:id="rId5"/>
          </p:cNvPr>
          <p:cNvPicPr/>
          <p:nvPr/>
        </p:nvPicPr>
        <p:blipFill>
          <a:blip r:embed="rId6" cstate="print"/>
          <a:srcRect/>
          <a:stretch>
            <a:fillRect/>
          </a:stretch>
        </p:blipFill>
        <p:spPr bwMode="auto">
          <a:xfrm>
            <a:off x="609600" y="609600"/>
            <a:ext cx="1674838" cy="1663908"/>
          </a:xfrm>
          <a:prstGeom prst="rect">
            <a:avLst/>
          </a:prstGeom>
          <a:noFill/>
          <a:ln w="9525">
            <a:noFill/>
            <a:miter lim="800000"/>
            <a:headEnd/>
            <a:tailEnd/>
          </a:ln>
        </p:spPr>
      </p:pic>
      <p:pic>
        <p:nvPicPr>
          <p:cNvPr id="6" name="Picture 5"/>
          <p:cNvPicPr/>
          <p:nvPr/>
        </p:nvPicPr>
        <p:blipFill>
          <a:blip r:embed="rId7" cstate="print"/>
          <a:srcRect/>
          <a:stretch>
            <a:fillRect/>
          </a:stretch>
        </p:blipFill>
        <p:spPr bwMode="auto">
          <a:xfrm>
            <a:off x="2514600" y="2514600"/>
            <a:ext cx="1219200" cy="1194216"/>
          </a:xfrm>
          <a:prstGeom prst="rect">
            <a:avLst/>
          </a:prstGeom>
          <a:noFill/>
          <a:ln w="9525">
            <a:noFill/>
            <a:miter lim="800000"/>
            <a:headEnd/>
            <a:tailEnd/>
          </a:ln>
        </p:spPr>
      </p:pic>
      <p:sp>
        <p:nvSpPr>
          <p:cNvPr id="8" name="TextBox 7"/>
          <p:cNvSpPr txBox="1"/>
          <p:nvPr/>
        </p:nvSpPr>
        <p:spPr>
          <a:xfrm>
            <a:off x="5867400" y="1295400"/>
            <a:ext cx="2743200" cy="2031325"/>
          </a:xfrm>
          <a:prstGeom prst="rect">
            <a:avLst/>
          </a:prstGeom>
          <a:noFill/>
          <a:ln>
            <a:noFill/>
          </a:ln>
        </p:spPr>
        <p:txBody>
          <a:bodyPr wrap="square" rtlCol="0">
            <a:spAutoFit/>
          </a:bodyPr>
          <a:lstStyle/>
          <a:p>
            <a:pPr algn="ctr"/>
            <a:r>
              <a:rPr lang="en-US" dirty="0" smtClean="0">
                <a:latin typeface="HelloDoodlePrint" pitchFamily="2" charset="0"/>
                <a:ea typeface="HelloDoodlePrint" pitchFamily="2" charset="0"/>
              </a:rPr>
              <a:t>Houghton Mifflin Social Studies United States History Early Years: Georgia Textbook was used to referenced to assist with information</a:t>
            </a:r>
            <a:endParaRPr lang="en-US" dirty="0">
              <a:latin typeface="HelloDoodlePrint" pitchFamily="2" charset="0"/>
              <a:ea typeface="HelloDoodlePrint" pitchFamily="2" charset="0"/>
            </a:endParaRPr>
          </a:p>
        </p:txBody>
      </p:sp>
      <p:pic>
        <p:nvPicPr>
          <p:cNvPr id="2050" name="Picture 2"/>
          <p:cNvPicPr>
            <a:picLocks noChangeAspect="1" noChangeArrowheads="1"/>
          </p:cNvPicPr>
          <p:nvPr/>
        </p:nvPicPr>
        <p:blipFill>
          <a:blip r:embed="rId8" cstate="print"/>
          <a:srcRect/>
          <a:stretch>
            <a:fillRect/>
          </a:stretch>
        </p:blipFill>
        <p:spPr bwMode="auto">
          <a:xfrm>
            <a:off x="3962400" y="5105400"/>
            <a:ext cx="1471613" cy="1308676"/>
          </a:xfrm>
          <a:prstGeom prst="rect">
            <a:avLst/>
          </a:prstGeom>
          <a:noFill/>
          <a:ln w="9525">
            <a:noFill/>
            <a:miter lim="800000"/>
            <a:headEnd/>
            <a:tailEnd/>
          </a:ln>
          <a:effectLst/>
        </p:spPr>
      </p:pic>
      <p:pic>
        <p:nvPicPr>
          <p:cNvPr id="2051" name="Picture 3"/>
          <p:cNvPicPr>
            <a:picLocks noChangeAspect="1" noChangeArrowheads="1"/>
          </p:cNvPicPr>
          <p:nvPr/>
        </p:nvPicPr>
        <p:blipFill>
          <a:blip r:embed="rId9" cstate="print"/>
          <a:srcRect/>
          <a:stretch>
            <a:fillRect/>
          </a:stretch>
        </p:blipFill>
        <p:spPr bwMode="auto">
          <a:xfrm>
            <a:off x="2362200" y="4114800"/>
            <a:ext cx="1219200" cy="1240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935162"/>
          </a:xfrm>
          <a:solidFill>
            <a:schemeClr val="bg1"/>
          </a:solidFill>
          <a:ln w="76200">
            <a:solidFill>
              <a:schemeClr val="accent1">
                <a:lumMod val="60000"/>
                <a:lumOff val="40000"/>
              </a:schemeClr>
            </a:solidFill>
          </a:ln>
        </p:spPr>
        <p:txBody>
          <a:bodyPr>
            <a:noAutofit/>
          </a:bodyPr>
          <a:lstStyle/>
          <a:p>
            <a:r>
              <a:rPr lang="en-US" sz="5400" dirty="0" smtClean="0">
                <a:latin typeface="HelloChitChatX" pitchFamily="2" charset="0"/>
                <a:ea typeface="HelloChitChatX" pitchFamily="2" charset="0"/>
              </a:rPr>
              <a:t>Constitutional Convention</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2438400"/>
            <a:ext cx="8229600" cy="4267200"/>
          </a:xfrm>
          <a:solidFill>
            <a:schemeClr val="bg1"/>
          </a:solidFill>
          <a:ln w="76200">
            <a:solidFill>
              <a:schemeClr val="accent1">
                <a:lumMod val="60000"/>
                <a:lumOff val="40000"/>
              </a:schemeClr>
            </a:solidFill>
          </a:ln>
        </p:spPr>
        <p:txBody>
          <a:bodyPr>
            <a:normAutofit fontScale="85000" lnSpcReduction="10000"/>
          </a:bodyPr>
          <a:lstStyle/>
          <a:p>
            <a:r>
              <a:rPr lang="en-US" dirty="0" smtClean="0">
                <a:latin typeface="HelloGeorgeI" pitchFamily="2" charset="0"/>
                <a:ea typeface="HelloGeorgeI" pitchFamily="2" charset="0"/>
              </a:rPr>
              <a:t>This meeting was known as the constitutional convention.</a:t>
            </a:r>
          </a:p>
          <a:p>
            <a:r>
              <a:rPr lang="en-US" dirty="0" smtClean="0">
                <a:latin typeface="HelloGeorgeI" pitchFamily="2" charset="0"/>
                <a:ea typeface="HelloGeorgeI" pitchFamily="2" charset="0"/>
              </a:rPr>
              <a:t>The goal of the convention was to change the Articles of Confederation because they did not give Congress enough power.</a:t>
            </a:r>
          </a:p>
          <a:p>
            <a:r>
              <a:rPr lang="en-US" dirty="0" smtClean="0">
                <a:latin typeface="HelloGeorgeI" pitchFamily="2" charset="0"/>
                <a:ea typeface="HelloGeorgeI" pitchFamily="2" charset="0"/>
              </a:rPr>
              <a:t>Delegates agreed to keep their debates and discussions secret</a:t>
            </a:r>
          </a:p>
          <a:p>
            <a:r>
              <a:rPr lang="en-US" dirty="0" smtClean="0">
                <a:latin typeface="HelloGeorgeI" pitchFamily="2" charset="0"/>
                <a:ea typeface="HelloGeorgeI" pitchFamily="2" charset="0"/>
              </a:rPr>
              <a:t>They wanted to ensure that they could speak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openly with each other, and they didn’t want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to be influenced by people outside of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convention</a:t>
            </a:r>
          </a:p>
          <a:p>
            <a:endParaRPr lang="en-US" dirty="0" smtClean="0">
              <a:latin typeface="HelloGeorgeI" pitchFamily="2" charset="0"/>
              <a:ea typeface="HelloGeorgeI" pitchFamily="2" charset="0"/>
            </a:endParaRPr>
          </a:p>
          <a:p>
            <a:pPr>
              <a:buNone/>
            </a:pPr>
            <a:endParaRPr lang="en-US" dirty="0">
              <a:latin typeface="HelloGeorgeI" pitchFamily="2" charset="0"/>
              <a:ea typeface="HelloGeorgeI" pitchFamily="2" charset="0"/>
            </a:endParaRPr>
          </a:p>
        </p:txBody>
      </p:sp>
      <p:pic>
        <p:nvPicPr>
          <p:cNvPr id="4098" name="Picture 2"/>
          <p:cNvPicPr>
            <a:picLocks noChangeAspect="1" noChangeArrowheads="1"/>
          </p:cNvPicPr>
          <p:nvPr/>
        </p:nvPicPr>
        <p:blipFill>
          <a:blip r:embed="rId3" cstate="print"/>
          <a:srcRect/>
          <a:stretch>
            <a:fillRect/>
          </a:stretch>
        </p:blipFill>
        <p:spPr bwMode="auto">
          <a:xfrm>
            <a:off x="0" y="-152400"/>
            <a:ext cx="3023024" cy="2743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rot="484810">
            <a:off x="6640978" y="4357900"/>
            <a:ext cx="2349769" cy="2346609"/>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a:solidFill>
            <a:schemeClr val="bg1"/>
          </a:solidFill>
          <a:ln w="76200">
            <a:solidFill>
              <a:schemeClr val="accent1">
                <a:lumMod val="60000"/>
                <a:lumOff val="40000"/>
              </a:schemeClr>
            </a:solidFill>
          </a:ln>
        </p:spPr>
        <p:txBody>
          <a:bodyPr>
            <a:noAutofit/>
          </a:bodyPr>
          <a:lstStyle/>
          <a:p>
            <a:pPr algn="l"/>
            <a:r>
              <a:rPr lang="en-US" sz="6600" dirty="0" smtClean="0">
                <a:latin typeface="HelloChitChatX" pitchFamily="2" charset="0"/>
                <a:ea typeface="HelloChitChatX" pitchFamily="2" charset="0"/>
              </a:rPr>
              <a:t>Important Leaders</a:t>
            </a:r>
            <a:endParaRPr lang="en-US" sz="6600" dirty="0">
              <a:latin typeface="HelloChitChatX" pitchFamily="2" charset="0"/>
              <a:ea typeface="HelloChitChatX" pitchFamily="2" charset="0"/>
            </a:endParaRPr>
          </a:p>
        </p:txBody>
      </p:sp>
      <p:sp>
        <p:nvSpPr>
          <p:cNvPr id="3" name="Content Placeholder 2"/>
          <p:cNvSpPr>
            <a:spLocks noGrp="1"/>
          </p:cNvSpPr>
          <p:nvPr>
            <p:ph idx="1"/>
          </p:nvPr>
        </p:nvSpPr>
        <p:spPr>
          <a:xfrm>
            <a:off x="2895600" y="1600200"/>
            <a:ext cx="5791200" cy="49529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There were some important delegates at the Constitutional Convention who had important roles during the convention including the following:</a:t>
            </a:r>
          </a:p>
          <a:p>
            <a:r>
              <a:rPr lang="en-US" dirty="0" smtClean="0">
                <a:latin typeface="HelloGeorgeI" pitchFamily="2" charset="0"/>
                <a:ea typeface="HelloGeorgeI" pitchFamily="2" charset="0"/>
              </a:rPr>
              <a:t>James Madison </a:t>
            </a:r>
          </a:p>
          <a:p>
            <a:r>
              <a:rPr lang="en-US" dirty="0" smtClean="0">
                <a:latin typeface="HelloGeorgeI" pitchFamily="2" charset="0"/>
                <a:ea typeface="HelloGeorgeI" pitchFamily="2" charset="0"/>
              </a:rPr>
              <a:t>George Washington</a:t>
            </a:r>
          </a:p>
          <a:p>
            <a:r>
              <a:rPr lang="en-US" dirty="0" smtClean="0">
                <a:latin typeface="HelloGeorgeI" pitchFamily="2" charset="0"/>
                <a:ea typeface="HelloGeorgeI" pitchFamily="2" charset="0"/>
              </a:rPr>
              <a:t>Benjamin Franklin </a:t>
            </a:r>
            <a:endParaRPr lang="en-US" dirty="0">
              <a:latin typeface="HelloGeorgeI" pitchFamily="2" charset="0"/>
              <a:ea typeface="HelloGeorgeI" pitchFamily="2" charset="0"/>
            </a:endParaRPr>
          </a:p>
        </p:txBody>
      </p:sp>
      <p:pic>
        <p:nvPicPr>
          <p:cNvPr id="5122" name="Picture 2"/>
          <p:cNvPicPr>
            <a:picLocks noChangeAspect="1" noChangeArrowheads="1"/>
          </p:cNvPicPr>
          <p:nvPr/>
        </p:nvPicPr>
        <p:blipFill>
          <a:blip r:embed="rId3" cstate="print"/>
          <a:srcRect/>
          <a:stretch>
            <a:fillRect/>
          </a:stretch>
        </p:blipFill>
        <p:spPr bwMode="auto">
          <a:xfrm>
            <a:off x="152400" y="1857374"/>
            <a:ext cx="3131331" cy="500062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7162800" y="0"/>
            <a:ext cx="1617437" cy="1639888"/>
          </a:xfrm>
          <a:prstGeom prst="rect">
            <a:avLst/>
          </a:prstGeom>
          <a:noFill/>
          <a:ln w="9525">
            <a:noFill/>
            <a:miter lim="800000"/>
            <a:headEnd/>
            <a:tailEnd/>
          </a:ln>
          <a:effectLst/>
        </p:spPr>
      </p:pic>
      <p:sp>
        <p:nvSpPr>
          <p:cNvPr id="7" name="TextBox 6"/>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James Madison</a:t>
            </a:r>
            <a:endParaRPr lang="en-US" sz="80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0"/>
            <a:ext cx="8229600" cy="3886199"/>
          </a:xfrm>
          <a:solidFill>
            <a:schemeClr val="bg1"/>
          </a:solidFill>
          <a:ln w="76200">
            <a:solidFill>
              <a:schemeClr val="accent1">
                <a:lumMod val="60000"/>
                <a:lumOff val="40000"/>
              </a:schemeClr>
            </a:solidFill>
          </a:ln>
        </p:spPr>
        <p:txBody>
          <a:bodyPr>
            <a:normAutofit lnSpcReduction="10000"/>
          </a:bodyPr>
          <a:lstStyle/>
          <a:p>
            <a:r>
              <a:rPr lang="en-US" dirty="0" smtClean="0">
                <a:latin typeface="HelloGeorgeI" pitchFamily="2" charset="0"/>
                <a:ea typeface="HelloGeorgeI" pitchFamily="2" charset="0"/>
              </a:rPr>
              <a:t>Delegate from Virginia</a:t>
            </a:r>
          </a:p>
          <a:p>
            <a:r>
              <a:rPr lang="en-US" dirty="0" smtClean="0">
                <a:latin typeface="HelloGeorgeI" pitchFamily="2" charset="0"/>
                <a:ea typeface="HelloGeorgeI" pitchFamily="2" charset="0"/>
              </a:rPr>
              <a:t>Member of Congress</a:t>
            </a:r>
          </a:p>
          <a:p>
            <a:r>
              <a:rPr lang="en-US" dirty="0" smtClean="0">
                <a:latin typeface="HelloGeorgeI" pitchFamily="2" charset="0"/>
                <a:ea typeface="HelloGeorgeI" pitchFamily="2" charset="0"/>
              </a:rPr>
              <a:t>Wanted a new system of government </a:t>
            </a:r>
          </a:p>
          <a:p>
            <a:r>
              <a:rPr lang="en-US" dirty="0" smtClean="0">
                <a:latin typeface="HelloGeorgeI" pitchFamily="2" charset="0"/>
                <a:ea typeface="HelloGeorgeI" pitchFamily="2" charset="0"/>
              </a:rPr>
              <a:t>Took notes during the convention</a:t>
            </a:r>
          </a:p>
          <a:p>
            <a:r>
              <a:rPr lang="en-US" dirty="0" smtClean="0">
                <a:latin typeface="HelloGeorgeI" pitchFamily="2" charset="0"/>
                <a:ea typeface="HelloGeorgeI" pitchFamily="2" charset="0"/>
              </a:rPr>
              <a:t>His notes are how we know a lot about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what was said and done at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convention.</a:t>
            </a:r>
            <a:endParaRPr lang="en-US" dirty="0">
              <a:latin typeface="HelloGeorgeI" pitchFamily="2" charset="0"/>
              <a:ea typeface="HelloGeorgeI" pitchFamily="2" charset="0"/>
            </a:endParaRPr>
          </a:p>
        </p:txBody>
      </p:sp>
      <p:pic>
        <p:nvPicPr>
          <p:cNvPr id="5" name="Picture 3"/>
          <p:cNvPicPr>
            <a:picLocks noChangeAspect="1" noChangeArrowheads="1"/>
          </p:cNvPicPr>
          <p:nvPr/>
        </p:nvPicPr>
        <p:blipFill>
          <a:blip r:embed="rId3" cstate="print"/>
          <a:srcRect/>
          <a:stretch>
            <a:fillRect/>
          </a:stretch>
        </p:blipFill>
        <p:spPr bwMode="auto">
          <a:xfrm>
            <a:off x="4648200" y="4118400"/>
            <a:ext cx="2514600" cy="2587201"/>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rot="1378695">
            <a:off x="6206714" y="3834035"/>
            <a:ext cx="3023024" cy="2743200"/>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7200" dirty="0" smtClean="0">
                <a:latin typeface="HelloChitChatX" pitchFamily="2" charset="0"/>
                <a:ea typeface="HelloChitChatX" pitchFamily="2" charset="0"/>
              </a:rPr>
              <a:t>George Washington</a:t>
            </a:r>
            <a:endParaRPr lang="en-US" sz="72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4953000" cy="49529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Also a delegate from Virginia</a:t>
            </a:r>
          </a:p>
          <a:p>
            <a:r>
              <a:rPr lang="en-US" dirty="0" smtClean="0">
                <a:latin typeface="HelloGeorgeI" pitchFamily="2" charset="0"/>
                <a:ea typeface="HelloGeorgeI" pitchFamily="2" charset="0"/>
              </a:rPr>
              <a:t>Known as a hero of the Revolution</a:t>
            </a:r>
          </a:p>
          <a:p>
            <a:r>
              <a:rPr lang="en-US" dirty="0" smtClean="0">
                <a:latin typeface="HelloGeorgeI" pitchFamily="2" charset="0"/>
                <a:ea typeface="HelloGeorgeI" pitchFamily="2" charset="0"/>
              </a:rPr>
              <a:t>Delegates elected him as the president of the convention</a:t>
            </a:r>
          </a:p>
        </p:txBody>
      </p:sp>
      <p:pic>
        <p:nvPicPr>
          <p:cNvPr id="20481" name="Picture 1" descr="http://states.phillipmartin.info/virginia/virginia_george_washington.gif"/>
          <p:cNvPicPr>
            <a:picLocks noChangeAspect="1" noChangeArrowheads="1"/>
          </p:cNvPicPr>
          <p:nvPr/>
        </p:nvPicPr>
        <p:blipFill>
          <a:blip r:embed="rId3" cstate="print"/>
          <a:srcRect/>
          <a:stretch>
            <a:fillRect/>
          </a:stretch>
        </p:blipFill>
        <p:spPr bwMode="auto">
          <a:xfrm rot="392402">
            <a:off x="5139467" y="1957752"/>
            <a:ext cx="3810000" cy="3633611"/>
          </a:xfrm>
          <a:prstGeom prst="rect">
            <a:avLst/>
          </a:prstGeom>
          <a:noFill/>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Benjamin Franklin</a:t>
            </a:r>
            <a:endParaRPr lang="en-US" sz="8000" dirty="0">
              <a:latin typeface="HelloChitChatX" pitchFamily="2" charset="0"/>
              <a:ea typeface="HelloChitChatX" pitchFamily="2" charset="0"/>
            </a:endParaRPr>
          </a:p>
        </p:txBody>
      </p:sp>
      <p:sp>
        <p:nvSpPr>
          <p:cNvPr id="3" name="Content Placeholder 2"/>
          <p:cNvSpPr>
            <a:spLocks noGrp="1"/>
          </p:cNvSpPr>
          <p:nvPr>
            <p:ph idx="1"/>
          </p:nvPr>
        </p:nvSpPr>
        <p:spPr>
          <a:xfrm>
            <a:off x="4343400" y="1600200"/>
            <a:ext cx="4343400" cy="5029199"/>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Delegate from Pennsylvania</a:t>
            </a:r>
          </a:p>
          <a:p>
            <a:r>
              <a:rPr lang="en-US" dirty="0" smtClean="0">
                <a:latin typeface="HelloGeorgeI" pitchFamily="2" charset="0"/>
                <a:ea typeface="HelloGeorgeI" pitchFamily="2" charset="0"/>
              </a:rPr>
              <a:t>Respected because of his wisdom</a:t>
            </a:r>
          </a:p>
          <a:p>
            <a:r>
              <a:rPr lang="en-US" dirty="0" smtClean="0">
                <a:latin typeface="HelloGeorgeI" pitchFamily="2" charset="0"/>
                <a:ea typeface="HelloGeorgeI" pitchFamily="2" charset="0"/>
              </a:rPr>
              <a:t>Had served the United States in many ways for many years </a:t>
            </a:r>
          </a:p>
        </p:txBody>
      </p:sp>
      <p:pic>
        <p:nvPicPr>
          <p:cNvPr id="19458" name="Picture 2" descr="Famous People from Massachusetts - Benjamin Franklin"/>
          <p:cNvPicPr>
            <a:picLocks noChangeAspect="1" noChangeArrowheads="1"/>
          </p:cNvPicPr>
          <p:nvPr/>
        </p:nvPicPr>
        <p:blipFill>
          <a:blip r:embed="rId3" cstate="print"/>
          <a:srcRect/>
          <a:stretch>
            <a:fillRect/>
          </a:stretch>
        </p:blipFill>
        <p:spPr bwMode="auto">
          <a:xfrm rot="20970039">
            <a:off x="174792" y="1426435"/>
            <a:ext cx="4391025" cy="4830873"/>
          </a:xfrm>
          <a:prstGeom prst="rect">
            <a:avLst/>
          </a:prstGeom>
          <a:noFill/>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Federal System</a:t>
            </a:r>
            <a:endParaRPr lang="en-US" sz="8000" dirty="0">
              <a:latin typeface="HelloChitChatX" pitchFamily="2" charset="0"/>
              <a:ea typeface="HelloChitChatX" pitchFamily="2" charset="0"/>
            </a:endParaRPr>
          </a:p>
        </p:txBody>
      </p:sp>
      <p:sp>
        <p:nvSpPr>
          <p:cNvPr id="3" name="Content Placeholder 2"/>
          <p:cNvSpPr>
            <a:spLocks noGrp="1"/>
          </p:cNvSpPr>
          <p:nvPr>
            <p:ph idx="1"/>
          </p:nvPr>
        </p:nvSpPr>
        <p:spPr>
          <a:xfrm>
            <a:off x="457200" y="1447800"/>
            <a:ext cx="8229600" cy="5257800"/>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Some of the delegates believed that a federal system was needed.  Madison and Washington wanted this system. </a:t>
            </a:r>
          </a:p>
          <a:p>
            <a:r>
              <a:rPr lang="en-US" dirty="0" smtClean="0">
                <a:latin typeface="HelloGeorgeI" pitchFamily="2" charset="0"/>
                <a:ea typeface="HelloGeorgeI" pitchFamily="2" charset="0"/>
              </a:rPr>
              <a:t>A </a:t>
            </a:r>
            <a:r>
              <a:rPr lang="en-US" b="1" dirty="0" smtClean="0">
                <a:solidFill>
                  <a:srgbClr val="FF0000"/>
                </a:solidFill>
                <a:latin typeface="HelloGeorgeI" pitchFamily="2" charset="0"/>
                <a:ea typeface="HelloGeorgeI" pitchFamily="2" charset="0"/>
              </a:rPr>
              <a:t>federal system </a:t>
            </a:r>
            <a:r>
              <a:rPr lang="en-US" dirty="0" smtClean="0">
                <a:latin typeface="HelloGeorgeI" pitchFamily="2" charset="0"/>
                <a:ea typeface="HelloGeorgeI" pitchFamily="2" charset="0"/>
              </a:rPr>
              <a:t>is a system in which the states share power with the central government.  However, in a federal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system, the central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government would have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more power than the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states. </a:t>
            </a:r>
          </a:p>
          <a:p>
            <a:pPr>
              <a:buNone/>
            </a:pPr>
            <a:endParaRPr lang="en-US" dirty="0" smtClean="0">
              <a:latin typeface="HelloGeorgeI" pitchFamily="2" charset="0"/>
              <a:ea typeface="HelloGeorgeI" pitchFamily="2" charset="0"/>
            </a:endParaRPr>
          </a:p>
          <a:p>
            <a:pPr>
              <a:buNone/>
            </a:pPr>
            <a:endParaRPr lang="en-US" dirty="0">
              <a:latin typeface="HelloGeorgeI" pitchFamily="2" charset="0"/>
              <a:ea typeface="HelloGeorgeI" pitchFamily="2" charset="0"/>
            </a:endParaRPr>
          </a:p>
        </p:txBody>
      </p:sp>
      <p:pic>
        <p:nvPicPr>
          <p:cNvPr id="6146" name="Picture 2"/>
          <p:cNvPicPr>
            <a:picLocks noChangeAspect="1" noChangeArrowheads="1"/>
          </p:cNvPicPr>
          <p:nvPr/>
        </p:nvPicPr>
        <p:blipFill>
          <a:blip r:embed="rId3" cstate="print"/>
          <a:srcRect/>
          <a:stretch>
            <a:fillRect/>
          </a:stretch>
        </p:blipFill>
        <p:spPr bwMode="auto">
          <a:xfrm>
            <a:off x="6275061" y="3783012"/>
            <a:ext cx="2868939" cy="3074988"/>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419600" y="3939726"/>
            <a:ext cx="3041650" cy="2918274"/>
          </a:xfrm>
          <a:prstGeom prst="rect">
            <a:avLst/>
          </a:prstGeom>
          <a:noFill/>
          <a:ln w="9525">
            <a:noFill/>
            <a:miter lim="800000"/>
            <a:headEnd/>
            <a:tailEnd/>
          </a:ln>
          <a:effectLst/>
        </p:spPr>
      </p:pic>
      <p:sp>
        <p:nvSpPr>
          <p:cNvPr id="6" name="TextBox 5"/>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76200">
            <a:solidFill>
              <a:schemeClr val="accent1">
                <a:lumMod val="60000"/>
                <a:lumOff val="40000"/>
              </a:schemeClr>
            </a:solidFill>
          </a:ln>
        </p:spPr>
        <p:txBody>
          <a:bodyPr>
            <a:noAutofit/>
          </a:bodyPr>
          <a:lstStyle/>
          <a:p>
            <a:r>
              <a:rPr lang="en-US" sz="8000" dirty="0" smtClean="0">
                <a:latin typeface="HelloChitChatX" pitchFamily="2" charset="0"/>
                <a:ea typeface="HelloChitChatX" pitchFamily="2" charset="0"/>
              </a:rPr>
              <a:t>Republic</a:t>
            </a:r>
            <a:endParaRPr lang="en-US" sz="5400" dirty="0">
              <a:latin typeface="HelloChitChatX" pitchFamily="2" charset="0"/>
              <a:ea typeface="HelloChitChatX" pitchFamily="2" charset="0"/>
            </a:endParaRPr>
          </a:p>
        </p:txBody>
      </p:sp>
      <p:sp>
        <p:nvSpPr>
          <p:cNvPr id="3" name="Content Placeholder 2"/>
          <p:cNvSpPr>
            <a:spLocks noGrp="1"/>
          </p:cNvSpPr>
          <p:nvPr>
            <p:ph idx="1"/>
          </p:nvPr>
        </p:nvSpPr>
        <p:spPr>
          <a:xfrm>
            <a:off x="457200" y="1600201"/>
            <a:ext cx="8229600" cy="4343400"/>
          </a:xfrm>
          <a:solidFill>
            <a:schemeClr val="bg1"/>
          </a:solidFill>
          <a:ln w="76200">
            <a:solidFill>
              <a:schemeClr val="accent1">
                <a:lumMod val="60000"/>
                <a:lumOff val="40000"/>
              </a:schemeClr>
            </a:solidFill>
          </a:ln>
        </p:spPr>
        <p:txBody>
          <a:bodyPr>
            <a:normAutofit/>
          </a:bodyPr>
          <a:lstStyle/>
          <a:p>
            <a:r>
              <a:rPr lang="en-US" dirty="0" smtClean="0">
                <a:latin typeface="HelloGeorgeI" pitchFamily="2" charset="0"/>
                <a:ea typeface="HelloGeorgeI" pitchFamily="2" charset="0"/>
              </a:rPr>
              <a:t>Some delegates like Madison believed that a republic was the type of government that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was needed in order to ensure that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Congress is capable of maintaining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order and protecting rights.</a:t>
            </a:r>
          </a:p>
          <a:p>
            <a:r>
              <a:rPr lang="en-US" dirty="0" smtClean="0">
                <a:latin typeface="HelloGeorgeI" pitchFamily="2" charset="0"/>
                <a:ea typeface="HelloGeorgeI" pitchFamily="2" charset="0"/>
              </a:rPr>
              <a:t>A </a:t>
            </a:r>
            <a:r>
              <a:rPr lang="en-US" b="1" dirty="0" smtClean="0">
                <a:solidFill>
                  <a:srgbClr val="FF0000"/>
                </a:solidFill>
                <a:latin typeface="HelloGeorgeI" pitchFamily="2" charset="0"/>
                <a:ea typeface="HelloGeorgeI" pitchFamily="2" charset="0"/>
              </a:rPr>
              <a:t>republic</a:t>
            </a:r>
            <a:r>
              <a:rPr lang="en-US" dirty="0" smtClean="0">
                <a:latin typeface="HelloGeorgeI" pitchFamily="2" charset="0"/>
                <a:ea typeface="HelloGeorgeI" pitchFamily="2" charset="0"/>
              </a:rPr>
              <a:t> is a government in which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the citizens elect leaders to </a:t>
            </a:r>
            <a:br>
              <a:rPr lang="en-US" dirty="0" smtClean="0">
                <a:latin typeface="HelloGeorgeI" pitchFamily="2" charset="0"/>
                <a:ea typeface="HelloGeorgeI" pitchFamily="2" charset="0"/>
              </a:rPr>
            </a:br>
            <a:r>
              <a:rPr lang="en-US" dirty="0" smtClean="0">
                <a:latin typeface="HelloGeorgeI" pitchFamily="2" charset="0"/>
                <a:ea typeface="HelloGeorgeI" pitchFamily="2" charset="0"/>
              </a:rPr>
              <a:t>represent them.</a:t>
            </a:r>
          </a:p>
          <a:p>
            <a:pPr>
              <a:buNone/>
            </a:pPr>
            <a:endParaRPr lang="en-US" dirty="0" smtClean="0">
              <a:latin typeface="HelloGeorgeI" pitchFamily="2" charset="0"/>
              <a:ea typeface="HelloGeorgeI" pitchFamily="2" charset="0"/>
            </a:endParaRPr>
          </a:p>
          <a:p>
            <a:pPr>
              <a:buNone/>
            </a:pPr>
            <a:endParaRPr lang="en-US" dirty="0">
              <a:latin typeface="HelloGeorgeI" pitchFamily="2" charset="0"/>
              <a:ea typeface="HelloGeorgeI" pitchFamily="2" charset="0"/>
            </a:endParaRPr>
          </a:p>
        </p:txBody>
      </p:sp>
      <p:pic>
        <p:nvPicPr>
          <p:cNvPr id="7170" name="Picture 2"/>
          <p:cNvPicPr>
            <a:picLocks noChangeAspect="1" noChangeArrowheads="1"/>
          </p:cNvPicPr>
          <p:nvPr/>
        </p:nvPicPr>
        <p:blipFill>
          <a:blip r:embed="rId3" cstate="print"/>
          <a:srcRect/>
          <a:stretch>
            <a:fillRect/>
          </a:stretch>
        </p:blipFill>
        <p:spPr bwMode="auto">
          <a:xfrm>
            <a:off x="6324600" y="2209800"/>
            <a:ext cx="2501169" cy="4500563"/>
          </a:xfrm>
          <a:prstGeom prst="rect">
            <a:avLst/>
          </a:prstGeom>
          <a:noFill/>
          <a:ln w="9525">
            <a:noFill/>
            <a:miter lim="800000"/>
            <a:headEnd/>
            <a:tailEnd/>
          </a:ln>
          <a:effectLst/>
        </p:spPr>
      </p:pic>
      <p:sp>
        <p:nvSpPr>
          <p:cNvPr id="5" name="TextBox 4"/>
          <p:cNvSpPr txBox="1"/>
          <p:nvPr/>
        </p:nvSpPr>
        <p:spPr>
          <a:xfrm>
            <a:off x="6096000" y="6472535"/>
            <a:ext cx="3048000" cy="461665"/>
          </a:xfrm>
          <a:prstGeom prst="rect">
            <a:avLst/>
          </a:prstGeom>
          <a:noFill/>
        </p:spPr>
        <p:txBody>
          <a:bodyPr wrap="square" rtlCol="0">
            <a:spAutoFit/>
          </a:bodyPr>
          <a:lstStyle/>
          <a:p>
            <a:pPr algn="r"/>
            <a:r>
              <a:rPr lang="en-US" sz="2400" dirty="0" smtClean="0">
                <a:latin typeface="HelloFirstie" pitchFamily="2" charset="0"/>
                <a:ea typeface="HelloFirstie" pitchFamily="2" charset="0"/>
              </a:rPr>
              <a:t>© Kara Lee</a:t>
            </a:r>
            <a:endParaRPr lang="en-US" sz="2400" dirty="0">
              <a:latin typeface="HelloFirstie" pitchFamily="2" charset="0"/>
              <a:ea typeface="HelloFirstie"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1014</Words>
  <Application>Microsoft Office PowerPoint</Application>
  <PresentationFormat>On-screen Show (4:3)</PresentationFormat>
  <Paragraphs>134</Paragraphs>
  <Slides>22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HelloFirstie</vt:lpstr>
      <vt:lpstr>HelloDoodlePrint</vt:lpstr>
      <vt:lpstr>HelloChitChatX</vt:lpstr>
      <vt:lpstr>Calibri</vt:lpstr>
      <vt:lpstr>HelloHeyGirl</vt:lpstr>
      <vt:lpstr>HelloGeorgeI</vt:lpstr>
      <vt:lpstr>HelloSassy</vt:lpstr>
      <vt:lpstr>Office Theme</vt:lpstr>
      <vt:lpstr>iRespondQuestionMaster</vt:lpstr>
      <vt:lpstr>iRespondGraphMaster</vt:lpstr>
      <vt:lpstr>PowerPoint Presentation</vt:lpstr>
      <vt:lpstr>Delegates</vt:lpstr>
      <vt:lpstr>Constitutional Convention</vt:lpstr>
      <vt:lpstr>Important Leaders</vt:lpstr>
      <vt:lpstr>James Madison</vt:lpstr>
      <vt:lpstr>George Washington</vt:lpstr>
      <vt:lpstr>Benjamin Franklin</vt:lpstr>
      <vt:lpstr>Federal System</vt:lpstr>
      <vt:lpstr>Republic</vt:lpstr>
      <vt:lpstr>  Virginia Plan</vt:lpstr>
      <vt:lpstr>     New Jersey Plan</vt:lpstr>
      <vt:lpstr>Great Compromise</vt:lpstr>
      <vt:lpstr>Slavery</vt:lpstr>
      <vt:lpstr>Three-Fifths Rule</vt:lpstr>
      <vt:lpstr>The Constitution of United States</vt:lpstr>
      <vt:lpstr>Ratifying the Constitution</vt:lpstr>
      <vt:lpstr>Federalists</vt:lpstr>
      <vt:lpstr>Antifederalists</vt:lpstr>
      <vt:lpstr>Ratification</vt:lpstr>
      <vt:lpstr>Preamble</vt:lpstr>
      <vt:lpstr>PowerPoint Presentation</vt:lpstr>
      <vt:lpstr>Fonts and Clipart Credit</vt:lpstr>
    </vt:vector>
  </TitlesOfParts>
  <Company>Forsyth County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bcarroll</dc:creator>
  <cp:lastModifiedBy>Jaye Isaac</cp:lastModifiedBy>
  <cp:revision>36</cp:revision>
  <dcterms:created xsi:type="dcterms:W3CDTF">2014-01-28T19:46:27Z</dcterms:created>
  <dcterms:modified xsi:type="dcterms:W3CDTF">2015-03-19T17:49:09Z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