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60" r:id="rId6"/>
    <p:sldId id="258" r:id="rId7"/>
    <p:sldId id="259" r:id="rId8"/>
    <p:sldId id="261" r:id="rId9"/>
    <p:sldId id="262" r:id="rId10"/>
    <p:sldId id="264" r:id="rId11"/>
    <p:sldId id="263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71606-A0F0-4567-9A5B-F293FFE5E2D2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158EE-DCAD-4A95-8E65-98C247E32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eachersgonewild2@gmail.co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hyperlink" Target="http://www.teacherspayteachers.com/Store/Teachers-Gone-Wild" TargetMode="External"/><Relationship Id="rId4" Type="http://schemas.openxmlformats.org/officeDocument/2006/relationships/hyperlink" Target="file:///\\k12.fcss.us\shares\homefolder\TPT\www.teacherspayteachers.com\Store\Teachers-Gone-Wild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hyperlink" Target="http://clipart.mrdonn.org/government.html" TargetMode="External"/><Relationship Id="rId7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eacherspayteachers.com/Store/Teachers-Gone-Wild" TargetMode="External"/><Relationship Id="rId5" Type="http://schemas.openxmlformats.org/officeDocument/2006/relationships/hyperlink" Target="http://www.teacherspayteachers.com/Store/Surfin-Through-Second" TargetMode="External"/><Relationship Id="rId4" Type="http://schemas.openxmlformats.org/officeDocument/2006/relationships/hyperlink" Target="http://www.teacherspayteachers.com/Store/Melissa-Shumwa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6096000" cy="313932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38100" h="3810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The Three</a:t>
            </a:r>
            <a:br>
              <a:rPr lang="en-US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</a:br>
            <a:r>
              <a:rPr lang="en-US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Branches of </a:t>
            </a:r>
            <a:br>
              <a:rPr lang="en-US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</a:br>
            <a:r>
              <a:rPr lang="en-US" sz="66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Government</a:t>
            </a:r>
            <a:endParaRPr lang="en-US" sz="6600" b="1" cap="none" spc="50" dirty="0">
              <a:ln w="1143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loChunky" pitchFamily="2" charset="0"/>
              <a:ea typeface="HelloChunky" pitchFamily="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3256">
            <a:off x="5428002" y="2902180"/>
            <a:ext cx="3410367" cy="33590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 descr="TPT Lab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5011"/>
            <a:ext cx="3402936" cy="3412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33478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latin typeface="HelloChunky" pitchFamily="2" charset="0"/>
                <a:ea typeface="HelloChunky" pitchFamily="2" charset="0"/>
              </a:rPr>
              <a:t>© Kara Lee 2014</a:t>
            </a:r>
            <a:endParaRPr lang="en-US" sz="28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305800" cy="5791200"/>
          </a:xfrm>
        </p:spPr>
        <p:txBody>
          <a:bodyPr>
            <a:normAutofit fontScale="70000" lnSpcReduction="20000"/>
          </a:bodyPr>
          <a:lstStyle/>
          <a:p>
            <a:r>
              <a:rPr lang="en-US" sz="8600" dirty="0" smtClean="0">
                <a:solidFill>
                  <a:schemeClr val="tx1"/>
                </a:solidFill>
                <a:latin typeface="HelloSassy" pitchFamily="2" charset="0"/>
                <a:ea typeface="HelloSassy" pitchFamily="2" charset="0"/>
              </a:rPr>
              <a:t>		  Terms </a:t>
            </a:r>
            <a:r>
              <a:rPr lang="en-US" sz="8600" dirty="0">
                <a:solidFill>
                  <a:schemeClr val="tx1"/>
                </a:solidFill>
                <a:latin typeface="HelloSassy" pitchFamily="2" charset="0"/>
                <a:ea typeface="HelloSassy" pitchFamily="2" charset="0"/>
              </a:rPr>
              <a:t>of Use</a:t>
            </a:r>
          </a:p>
          <a:p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                         Thank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you for downloading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my Branches of </a:t>
            </a:r>
            <a:r>
              <a:rPr lang="en-US" sz="3400" dirty="0" err="1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Governmtn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PowerPoint. 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 hope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that you enjoy using it as a valuable resource in your classroom!  Please let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me know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if you have any questions or concerns.  </a:t>
            </a: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My email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is </a:t>
            </a:r>
            <a:r>
              <a:rPr lang="en-US" sz="3400" u="sng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  <a:hlinkClick r:id="rId3"/>
              </a:rPr>
              <a:t>teachersgonewild2@gmail.com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. 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©Kara Lee 2014</a:t>
            </a:r>
            <a:endParaRPr lang="en-US" sz="3400" dirty="0">
              <a:solidFill>
                <a:schemeClr val="tx1"/>
              </a:solidFill>
              <a:latin typeface="HelloDoodlePrint" pitchFamily="2" charset="0"/>
              <a:ea typeface="HelloDoodlePrint" pitchFamily="2" charset="0"/>
            </a:endParaRP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/>
            </a:r>
            <a:b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</a:br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This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resource entitles you to single classroom use only.  Please do not share with grade level teams or district wide or post/resell any part of this resource.  If you would like to share this resource with others, please purchase multiple licenses.</a:t>
            </a:r>
          </a:p>
          <a:p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 </a:t>
            </a:r>
          </a:p>
          <a:p>
            <a:r>
              <a:rPr lang="en-US" sz="3400" dirty="0" smtClean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I’d </a:t>
            </a:r>
            <a:r>
              <a:rPr lang="en-US" sz="3400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</a:rPr>
              <a:t>love to hear your feedback! </a:t>
            </a:r>
            <a:r>
              <a:rPr lang="en-US" sz="3400" u="sng" dirty="0">
                <a:solidFill>
                  <a:schemeClr val="tx1"/>
                </a:solidFill>
                <a:latin typeface="HelloDoodlePrint" pitchFamily="2" charset="0"/>
                <a:ea typeface="HelloDoodlePrint" pitchFamily="2" charset="0"/>
                <a:hlinkClick r:id="rId4"/>
              </a:rPr>
              <a:t>www.teacherspayteachers.com/Store/Teachers-Gone-Wild</a:t>
            </a:r>
            <a:endParaRPr lang="en-US" sz="3400" dirty="0">
              <a:solidFill>
                <a:schemeClr val="tx1"/>
              </a:solidFill>
              <a:latin typeface="HelloDoodlePrint" pitchFamily="2" charset="0"/>
              <a:ea typeface="HelloDoodlePrint" pitchFamily="2" charset="0"/>
            </a:endParaRPr>
          </a:p>
          <a:p>
            <a:pPr algn="l"/>
            <a:endParaRPr lang="en-US" dirty="0"/>
          </a:p>
        </p:txBody>
      </p:sp>
      <p:pic>
        <p:nvPicPr>
          <p:cNvPr id="5" name="Picture 4" descr="Teachers Gone Wild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609600"/>
            <a:ext cx="1434996" cy="140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1"/>
            <a:ext cx="6858000" cy="914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6294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loSassy" pitchFamily="2" charset="0"/>
                <a:ea typeface="HelloSassy" pitchFamily="2" charset="0"/>
              </a:rPr>
              <a:t>Fonts and Clipart Credit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dirty="0"/>
          </a:p>
          <a:p>
            <a:pPr>
              <a:buNone/>
            </a:pPr>
            <a:r>
              <a:rPr lang="en-US" dirty="0" smtClean="0">
                <a:latin typeface="HelloSassy" pitchFamily="2" charset="0"/>
                <a:ea typeface="HelloSassy" pitchFamily="2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latin typeface="HelloSassy" pitchFamily="2" charset="0"/>
                <a:ea typeface="HelloSassy" pitchFamily="2" charset="0"/>
              </a:rPr>
              <a:t>			Fonts:</a:t>
            </a:r>
            <a:endParaRPr lang="en-US" dirty="0">
              <a:latin typeface="HelloSassy" pitchFamily="2" charset="0"/>
              <a:ea typeface="HelloSassy" pitchFamily="2" charset="0"/>
              <a:hlinkClick r:id="rId3"/>
            </a:endParaRPr>
          </a:p>
          <a:p>
            <a:pPr>
              <a:buNone/>
            </a:pPr>
            <a:endParaRPr lang="en-US" dirty="0" smtClean="0">
              <a:latin typeface="HelloSassy" pitchFamily="2" charset="0"/>
              <a:ea typeface="HelloSassy" pitchFamily="2" charset="0"/>
              <a:hlinkClick r:id="rId3"/>
            </a:endParaRPr>
          </a:p>
          <a:p>
            <a:pPr>
              <a:buNone/>
            </a:pPr>
            <a:endParaRPr lang="en-US" dirty="0">
              <a:latin typeface="HelloSassy" pitchFamily="2" charset="0"/>
              <a:ea typeface="HelloSassy" pitchFamily="2" charset="0"/>
            </a:endParaRPr>
          </a:p>
          <a:p>
            <a:pPr>
              <a:buNone/>
            </a:pPr>
            <a:r>
              <a:rPr lang="en-US" dirty="0" smtClean="0">
                <a:latin typeface="HelloSassy" pitchFamily="2" charset="0"/>
                <a:ea typeface="HelloSassy" pitchFamily="2" charset="0"/>
              </a:rPr>
              <a:t>Clipart: </a:t>
            </a:r>
            <a:r>
              <a:rPr lang="en-US" dirty="0" smtClean="0">
                <a:latin typeface="HelloSassy" pitchFamily="2" charset="0"/>
                <a:ea typeface="HelloSassy" pitchFamily="2" charset="0"/>
                <a:hlinkClick r:id="rId4"/>
              </a:rPr>
              <a:t>http://www.teacherspayteachers.com/Store/Melissa-Shumway</a:t>
            </a:r>
            <a:r>
              <a:rPr lang="en-US" dirty="0" smtClean="0">
                <a:latin typeface="HelloSassy" pitchFamily="2" charset="0"/>
                <a:ea typeface="HelloSassy" pitchFamily="2" charset="0"/>
              </a:rPr>
              <a:t> </a:t>
            </a:r>
          </a:p>
          <a:p>
            <a:pPr>
              <a:buNone/>
            </a:pPr>
            <a:endParaRPr lang="en-US" dirty="0" smtClean="0">
              <a:latin typeface="HelloSassy" pitchFamily="2" charset="0"/>
              <a:ea typeface="HelloSassy" pitchFamily="2" charset="0"/>
            </a:endParaRPr>
          </a:p>
          <a:p>
            <a:pPr>
              <a:buNone/>
            </a:pPr>
            <a:r>
              <a:rPr lang="en-US" dirty="0" smtClean="0">
                <a:latin typeface="HelloSassy" pitchFamily="2" charset="0"/>
                <a:ea typeface="HelloSassy" pitchFamily="2" charset="0"/>
                <a:hlinkClick r:id="rId4"/>
              </a:rPr>
              <a:t>http://www.teacherspayteachers.com/Store/Melissa-Shumway</a:t>
            </a:r>
            <a:r>
              <a:rPr lang="en-US" dirty="0" smtClean="0">
                <a:latin typeface="HelloSassy" pitchFamily="2" charset="0"/>
                <a:ea typeface="HelloSassy" pitchFamily="2" charset="0"/>
              </a:rPr>
              <a:t> </a:t>
            </a:r>
            <a:br>
              <a:rPr lang="en-US" dirty="0" smtClean="0">
                <a:latin typeface="HelloSassy" pitchFamily="2" charset="0"/>
                <a:ea typeface="HelloSassy" pitchFamily="2" charset="0"/>
              </a:rPr>
            </a:br>
            <a:endParaRPr lang="en-US" dirty="0" smtClean="0">
              <a:latin typeface="HelloSassy" pitchFamily="2" charset="0"/>
              <a:ea typeface="HelloSassy" pitchFamily="2" charset="0"/>
            </a:endParaRPr>
          </a:p>
          <a:p>
            <a:pPr>
              <a:buNone/>
            </a:pPr>
            <a:r>
              <a:rPr lang="en-US" dirty="0" smtClean="0">
                <a:latin typeface="HelloSassy" pitchFamily="2" charset="0"/>
                <a:ea typeface="HelloSassy" pitchFamily="2" charset="0"/>
              </a:rPr>
              <a:t>Backgrounds:</a:t>
            </a:r>
          </a:p>
          <a:p>
            <a:pPr>
              <a:buNone/>
            </a:pPr>
            <a:r>
              <a:rPr lang="en-US" dirty="0" smtClean="0">
                <a:latin typeface="HelloSassy" pitchFamily="2" charset="0"/>
                <a:ea typeface="HelloSassy" pitchFamily="2" charset="0"/>
                <a:hlinkClick r:id="rId5"/>
              </a:rPr>
              <a:t>http://www.teacherspayteachers.com/Store/Surfin-Through-Second</a:t>
            </a:r>
            <a:r>
              <a:rPr lang="en-US" dirty="0" smtClean="0">
                <a:latin typeface="HelloSassy" pitchFamily="2" charset="0"/>
                <a:ea typeface="HelloSassy" pitchFamily="2" charset="0"/>
              </a:rPr>
              <a:t> </a:t>
            </a:r>
            <a:endParaRPr lang="en-US" dirty="0">
              <a:latin typeface="HelloSassy" pitchFamily="2" charset="0"/>
              <a:ea typeface="HelloSassy" pitchFamily="2" charset="0"/>
            </a:endParaRPr>
          </a:p>
        </p:txBody>
      </p:sp>
      <p:pic>
        <p:nvPicPr>
          <p:cNvPr id="5" name="Picture 4" descr="Teachers Gone Wild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609600"/>
            <a:ext cx="1674838" cy="166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981200"/>
            <a:ext cx="1219200" cy="11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867400" y="1295400"/>
            <a:ext cx="27432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DoodlePrint" pitchFamily="2" charset="0"/>
                <a:ea typeface="HelloDoodlePrint" pitchFamily="2" charset="0"/>
              </a:rPr>
              <a:t>Houghton Mifflin Social Studies United States History Early Years: Georgia Textbook was used to referenced to assist with information</a:t>
            </a:r>
            <a:endParaRPr lang="en-US" dirty="0">
              <a:latin typeface="HelloDoodlePrint" pitchFamily="2" charset="0"/>
              <a:ea typeface="HelloDoodle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Three Branches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876799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national government is divided into three sections or branches based on the Constitution.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These three branches include the Legislative, Executive, and Judicial branches.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Each branch does different jobs.  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49583">
            <a:off x="303342" y="2439499"/>
            <a:ext cx="3183761" cy="313583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Legislative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51054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job of the legislative branch is to </a:t>
            </a:r>
            <a:r>
              <a:rPr lang="en-US" b="1" u="sng" dirty="0" smtClean="0">
                <a:solidFill>
                  <a:srgbClr val="FF0000"/>
                </a:solidFill>
                <a:latin typeface="HelloRecess" pitchFamily="2" charset="0"/>
                <a:ea typeface="HelloRecess" pitchFamily="2" charset="0"/>
              </a:rPr>
              <a:t>make laws </a:t>
            </a:r>
            <a:r>
              <a:rPr lang="en-US" dirty="0" smtClean="0">
                <a:latin typeface="HelloRecess" pitchFamily="2" charset="0"/>
                <a:ea typeface="HelloRecess" pitchFamily="2" charset="0"/>
              </a:rPr>
              <a:t>for the country.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This branch of government is known as Congress.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Congress is divided into 2 parts including the House of Representatives and the Senate. 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Senate is made up of 2 senators from each state. 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number of representatives that make up the House of Representatives is based on each states population.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These senators and representatives are elected. </a:t>
            </a:r>
          </a:p>
          <a:p>
            <a:endParaRPr lang="en-US" dirty="0" smtClean="0">
              <a:latin typeface="HelloRecess" pitchFamily="2" charset="0"/>
              <a:ea typeface="HelloRecess" pitchFamily="2" charset="0"/>
            </a:endParaRPr>
          </a:p>
          <a:p>
            <a:pPr lvl="1"/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63473">
            <a:off x="5896149" y="2395683"/>
            <a:ext cx="3171947" cy="3124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Executive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334000" cy="52578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job of the executive branch is to </a:t>
            </a:r>
            <a:r>
              <a:rPr lang="en-US" b="1" u="sng" dirty="0" smtClean="0">
                <a:solidFill>
                  <a:srgbClr val="FF0000"/>
                </a:solidFill>
                <a:latin typeface="HelloRecess" pitchFamily="2" charset="0"/>
                <a:ea typeface="HelloRecess" pitchFamily="2" charset="0"/>
              </a:rPr>
              <a:t>suggest laws </a:t>
            </a:r>
            <a:r>
              <a:rPr lang="en-US" dirty="0" smtClean="0">
                <a:latin typeface="HelloRecess" pitchFamily="2" charset="0"/>
                <a:ea typeface="HelloRecess" pitchFamily="2" charset="0"/>
              </a:rPr>
              <a:t>and </a:t>
            </a:r>
            <a:r>
              <a:rPr lang="en-US" b="1" u="sng" dirty="0" smtClean="0">
                <a:solidFill>
                  <a:srgbClr val="FF0000"/>
                </a:solidFill>
                <a:latin typeface="HelloRecess" pitchFamily="2" charset="0"/>
                <a:ea typeface="HelloRecess" pitchFamily="2" charset="0"/>
              </a:rPr>
              <a:t>carry out laws </a:t>
            </a:r>
            <a:r>
              <a:rPr lang="en-US" dirty="0" smtClean="0">
                <a:latin typeface="HelloRecess" pitchFamily="2" charset="0"/>
                <a:ea typeface="HelloRecess" pitchFamily="2" charset="0"/>
              </a:rPr>
              <a:t>that the Congress has already made.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President of the United States is the head of the executive branch. 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President is elected by the citizens of the U.S. to serve as president for 4 years.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President is also the commander of the United States military. 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5646">
            <a:off x="343102" y="2403883"/>
            <a:ext cx="2862489" cy="28194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Judicial Branch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5029199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job of the Judicial branch is to decide the meaning of the laws and determine whether the laws are being followed.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Judicial branch is made up of the courts across the country.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The Supreme Court is the highest court in the nation.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4438">
            <a:off x="5263070" y="2022334"/>
            <a:ext cx="3712440" cy="365655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Limits on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600200"/>
            <a:ext cx="4953000" cy="5029199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In order to ensure that no single person or branch has more power than another, the Constitution puts limits on the power of each branch.  </a:t>
            </a:r>
          </a:p>
          <a:p>
            <a:r>
              <a:rPr lang="en-US" dirty="0" smtClean="0">
                <a:latin typeface="HelloRecess" pitchFamily="2" charset="0"/>
                <a:ea typeface="HelloRecess" pitchFamily="2" charset="0"/>
              </a:rPr>
              <a:t>Checks &amp; Balances are a system that lets one of the branches limit the power that the other two branches have. 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91093">
            <a:off x="402762" y="2310763"/>
            <a:ext cx="3171947" cy="31242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Checks &amp; Balances</a:t>
            </a:r>
            <a:endParaRPr lang="en-US" dirty="0"/>
          </a:p>
        </p:txBody>
      </p:sp>
      <p:pic>
        <p:nvPicPr>
          <p:cNvPr id="5" name="Picture 4" descr="Branches of Government Clip Art"/>
          <p:cNvPicPr/>
          <p:nvPr/>
        </p:nvPicPr>
        <p:blipFill>
          <a:blip r:embed="rId2" cstate="print"/>
          <a:srcRect l="55143" t="48148" r="7714" b="25556"/>
          <a:stretch>
            <a:fillRect/>
          </a:stretch>
        </p:blipFill>
        <p:spPr bwMode="auto">
          <a:xfrm>
            <a:off x="6629400" y="1143000"/>
            <a:ext cx="2314575" cy="1447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Branches of Government Clip Art"/>
          <p:cNvPicPr/>
          <p:nvPr/>
        </p:nvPicPr>
        <p:blipFill>
          <a:blip r:embed="rId2" cstate="print"/>
          <a:srcRect l="6857" t="39630" r="60000" b="32222"/>
          <a:stretch>
            <a:fillRect/>
          </a:stretch>
        </p:blipFill>
        <p:spPr bwMode="auto">
          <a:xfrm>
            <a:off x="228600" y="1219200"/>
            <a:ext cx="24384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3" cstate="print"/>
          <a:srcRect l="6855" t="4813" r="10881"/>
          <a:stretch>
            <a:fillRect/>
          </a:stretch>
        </p:blipFill>
        <p:spPr>
          <a:xfrm>
            <a:off x="3505200" y="4800600"/>
            <a:ext cx="2667000" cy="180849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7170" name="AutoShape 2"/>
          <p:cNvCxnSpPr>
            <a:cxnSpLocks noChangeShapeType="1"/>
          </p:cNvCxnSpPr>
          <p:nvPr/>
        </p:nvCxnSpPr>
        <p:spPr bwMode="auto">
          <a:xfrm>
            <a:off x="914400" y="3048000"/>
            <a:ext cx="2438400" cy="26670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1" name="AutoShape 3"/>
          <p:cNvCxnSpPr>
            <a:cxnSpLocks noChangeShapeType="1"/>
          </p:cNvCxnSpPr>
          <p:nvPr/>
        </p:nvCxnSpPr>
        <p:spPr bwMode="auto">
          <a:xfrm flipH="1" flipV="1">
            <a:off x="533401" y="2971800"/>
            <a:ext cx="2819399" cy="31242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>
            <a:off x="3038475" y="2209800"/>
            <a:ext cx="3286125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3" name="AutoShape 5"/>
          <p:cNvCxnSpPr>
            <a:cxnSpLocks noChangeShapeType="1"/>
          </p:cNvCxnSpPr>
          <p:nvPr/>
        </p:nvCxnSpPr>
        <p:spPr bwMode="auto">
          <a:xfrm flipH="1">
            <a:off x="6324600" y="2743200"/>
            <a:ext cx="2590800" cy="35814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 flipV="1">
            <a:off x="6324600" y="2743200"/>
            <a:ext cx="2219325" cy="29718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 flipH="1">
            <a:off x="3048000" y="2362200"/>
            <a:ext cx="3276600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2895600" y="1134070"/>
            <a:ext cx="35814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Recess" pitchFamily="2" charset="0"/>
                <a:ea typeface="HelloRecess" pitchFamily="2" charset="0"/>
              </a:rPr>
              <a:t>The President is in charge of choosing the judges for the national government’s courts.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2514600"/>
            <a:ext cx="35814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Recess" pitchFamily="2" charset="0"/>
                <a:ea typeface="HelloRecess" pitchFamily="2" charset="0"/>
              </a:rPr>
              <a:t>The supreme court can determine if any of president’s actions are not  constitutional.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Checks &amp; Balances</a:t>
            </a:r>
            <a:endParaRPr lang="en-US" dirty="0"/>
          </a:p>
        </p:txBody>
      </p:sp>
      <p:pic>
        <p:nvPicPr>
          <p:cNvPr id="5" name="Picture 4" descr="Branches of Government Clip Art"/>
          <p:cNvPicPr/>
          <p:nvPr/>
        </p:nvPicPr>
        <p:blipFill>
          <a:blip r:embed="rId2" cstate="print"/>
          <a:srcRect l="55143" t="48148" r="7714" b="25556"/>
          <a:stretch>
            <a:fillRect/>
          </a:stretch>
        </p:blipFill>
        <p:spPr bwMode="auto">
          <a:xfrm>
            <a:off x="6629400" y="1143000"/>
            <a:ext cx="2314575" cy="1447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Branches of Government Clip Art"/>
          <p:cNvPicPr/>
          <p:nvPr/>
        </p:nvPicPr>
        <p:blipFill>
          <a:blip r:embed="rId2" cstate="print"/>
          <a:srcRect l="6857" t="39630" r="60000" b="32222"/>
          <a:stretch>
            <a:fillRect/>
          </a:stretch>
        </p:blipFill>
        <p:spPr bwMode="auto">
          <a:xfrm>
            <a:off x="228600" y="1219200"/>
            <a:ext cx="24384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3" cstate="print"/>
          <a:srcRect l="6855" t="4813" r="10881"/>
          <a:stretch>
            <a:fillRect/>
          </a:stretch>
        </p:blipFill>
        <p:spPr>
          <a:xfrm>
            <a:off x="3505200" y="4800600"/>
            <a:ext cx="2667000" cy="180849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7170" name="AutoShape 2"/>
          <p:cNvCxnSpPr>
            <a:cxnSpLocks noChangeShapeType="1"/>
          </p:cNvCxnSpPr>
          <p:nvPr/>
        </p:nvCxnSpPr>
        <p:spPr bwMode="auto">
          <a:xfrm>
            <a:off x="914400" y="3048000"/>
            <a:ext cx="2438400" cy="26670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1" name="AutoShape 3"/>
          <p:cNvCxnSpPr>
            <a:cxnSpLocks noChangeShapeType="1"/>
          </p:cNvCxnSpPr>
          <p:nvPr/>
        </p:nvCxnSpPr>
        <p:spPr bwMode="auto">
          <a:xfrm flipH="1" flipV="1">
            <a:off x="533401" y="2971800"/>
            <a:ext cx="2819399" cy="31242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>
            <a:off x="3038475" y="2209800"/>
            <a:ext cx="3286125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3" name="AutoShape 5"/>
          <p:cNvCxnSpPr>
            <a:cxnSpLocks noChangeShapeType="1"/>
          </p:cNvCxnSpPr>
          <p:nvPr/>
        </p:nvCxnSpPr>
        <p:spPr bwMode="auto">
          <a:xfrm flipH="1">
            <a:off x="6324600" y="2743200"/>
            <a:ext cx="2590800" cy="35814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 flipV="1">
            <a:off x="6324600" y="2743200"/>
            <a:ext cx="2219325" cy="29718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 flipH="1">
            <a:off x="3048000" y="2362200"/>
            <a:ext cx="3276600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TextBox 24"/>
          <p:cNvSpPr txBox="1"/>
          <p:nvPr/>
        </p:nvSpPr>
        <p:spPr>
          <a:xfrm rot="18409904">
            <a:off x="6382676" y="4555383"/>
            <a:ext cx="32766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Recess" pitchFamily="2" charset="0"/>
                <a:ea typeface="HelloRecess" pitchFamily="2" charset="0"/>
              </a:rPr>
              <a:t>If a law is passed by congress, the supreme court is able to decide if it is unconstitutional.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38600" y="3124200"/>
            <a:ext cx="3276600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Recess" pitchFamily="2" charset="0"/>
                <a:ea typeface="HelloRecess" pitchFamily="2" charset="0"/>
              </a:rPr>
              <a:t>Congress is allowed to approve the judges that the President chooses for the national government’s courts.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382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spc="50" dirty="0" smtClean="0">
                <a:ln w="1143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loChunky" pitchFamily="2" charset="0"/>
                <a:ea typeface="HelloChunky" pitchFamily="2" charset="0"/>
              </a:rPr>
              <a:t>Checks &amp; Balances</a:t>
            </a:r>
            <a:endParaRPr lang="en-US" dirty="0"/>
          </a:p>
        </p:txBody>
      </p:sp>
      <p:pic>
        <p:nvPicPr>
          <p:cNvPr id="5" name="Picture 4" descr="Branches of Government Clip Art"/>
          <p:cNvPicPr/>
          <p:nvPr/>
        </p:nvPicPr>
        <p:blipFill>
          <a:blip r:embed="rId2" cstate="print"/>
          <a:srcRect l="55143" t="48148" r="7714" b="25556"/>
          <a:stretch>
            <a:fillRect/>
          </a:stretch>
        </p:blipFill>
        <p:spPr bwMode="auto">
          <a:xfrm>
            <a:off x="6629400" y="1143000"/>
            <a:ext cx="2314575" cy="14478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Branches of Government Clip Art"/>
          <p:cNvPicPr/>
          <p:nvPr/>
        </p:nvPicPr>
        <p:blipFill>
          <a:blip r:embed="rId2" cstate="print"/>
          <a:srcRect l="6857" t="39630" r="60000" b="32222"/>
          <a:stretch>
            <a:fillRect/>
          </a:stretch>
        </p:blipFill>
        <p:spPr bwMode="auto">
          <a:xfrm>
            <a:off x="228600" y="1219200"/>
            <a:ext cx="2438400" cy="1600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3" cstate="print"/>
          <a:srcRect l="6855" t="4813" r="10881"/>
          <a:stretch>
            <a:fillRect/>
          </a:stretch>
        </p:blipFill>
        <p:spPr>
          <a:xfrm>
            <a:off x="3505200" y="4800600"/>
            <a:ext cx="2667000" cy="180849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7170" name="AutoShape 2"/>
          <p:cNvCxnSpPr>
            <a:cxnSpLocks noChangeShapeType="1"/>
          </p:cNvCxnSpPr>
          <p:nvPr/>
        </p:nvCxnSpPr>
        <p:spPr bwMode="auto">
          <a:xfrm>
            <a:off x="1447800" y="2971800"/>
            <a:ext cx="1828800" cy="22098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1" name="AutoShape 3"/>
          <p:cNvCxnSpPr>
            <a:cxnSpLocks noChangeShapeType="1"/>
          </p:cNvCxnSpPr>
          <p:nvPr/>
        </p:nvCxnSpPr>
        <p:spPr bwMode="auto">
          <a:xfrm flipH="1" flipV="1">
            <a:off x="1143001" y="2971800"/>
            <a:ext cx="2133599" cy="25908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2" name="AutoShape 4"/>
          <p:cNvCxnSpPr>
            <a:cxnSpLocks noChangeShapeType="1"/>
          </p:cNvCxnSpPr>
          <p:nvPr/>
        </p:nvCxnSpPr>
        <p:spPr bwMode="auto">
          <a:xfrm>
            <a:off x="3038475" y="2209800"/>
            <a:ext cx="3286125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3" name="AutoShape 5"/>
          <p:cNvCxnSpPr>
            <a:cxnSpLocks noChangeShapeType="1"/>
          </p:cNvCxnSpPr>
          <p:nvPr/>
        </p:nvCxnSpPr>
        <p:spPr bwMode="auto">
          <a:xfrm flipH="1">
            <a:off x="6324600" y="2743200"/>
            <a:ext cx="2590800" cy="35814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4" name="AutoShape 6"/>
          <p:cNvCxnSpPr>
            <a:cxnSpLocks noChangeShapeType="1"/>
          </p:cNvCxnSpPr>
          <p:nvPr/>
        </p:nvCxnSpPr>
        <p:spPr bwMode="auto">
          <a:xfrm flipV="1">
            <a:off x="6324600" y="2743200"/>
            <a:ext cx="2219325" cy="297180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7175" name="AutoShape 7"/>
          <p:cNvCxnSpPr>
            <a:cxnSpLocks noChangeShapeType="1"/>
          </p:cNvCxnSpPr>
          <p:nvPr/>
        </p:nvCxnSpPr>
        <p:spPr bwMode="auto">
          <a:xfrm flipH="1">
            <a:off x="3048000" y="2362200"/>
            <a:ext cx="3276600" cy="1588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5" name="TextBox 24"/>
          <p:cNvSpPr txBox="1"/>
          <p:nvPr/>
        </p:nvSpPr>
        <p:spPr>
          <a:xfrm>
            <a:off x="2667000" y="3124200"/>
            <a:ext cx="327660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Recess" pitchFamily="2" charset="0"/>
                <a:ea typeface="HelloRecess" pitchFamily="2" charset="0"/>
              </a:rPr>
              <a:t>The president has the ability to approve or veto any laws that congress passes.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2869412">
            <a:off x="-143309" y="4171799"/>
            <a:ext cx="3276600" cy="14773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loRecess" pitchFamily="2" charset="0"/>
                <a:ea typeface="HelloRecess" pitchFamily="2" charset="0"/>
              </a:rPr>
              <a:t>Congress is allowed to pass a law, if two thirds of both the house and senate agree, even if the President has already vetoed it.</a:t>
            </a:r>
            <a:endParaRPr lang="en-US" dirty="0">
              <a:latin typeface="HelloRecess" pitchFamily="2" charset="0"/>
              <a:ea typeface="HelloRecess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5400" y="6477000"/>
            <a:ext cx="403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HelloChunky" pitchFamily="2" charset="0"/>
                <a:ea typeface="HelloChunky" pitchFamily="2" charset="0"/>
              </a:rPr>
              <a:t>© Kara Lee</a:t>
            </a:r>
            <a:endParaRPr lang="en-US" sz="2000" dirty="0">
              <a:latin typeface="HelloChunky" pitchFamily="2" charset="0"/>
              <a:ea typeface="HelloChunk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455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iRespondQuestionMaster</vt:lpstr>
      <vt:lpstr>iRespondGraphMaster</vt:lpstr>
      <vt:lpstr>PowerPoint Presentation</vt:lpstr>
      <vt:lpstr>Three Branches</vt:lpstr>
      <vt:lpstr>Legislative Branch</vt:lpstr>
      <vt:lpstr>Executive Branch</vt:lpstr>
      <vt:lpstr>Judicial Branch</vt:lpstr>
      <vt:lpstr>Limits on Power</vt:lpstr>
      <vt:lpstr>Checks &amp; Balances</vt:lpstr>
      <vt:lpstr>Checks &amp; Balances</vt:lpstr>
      <vt:lpstr>Checks &amp; Balances</vt:lpstr>
      <vt:lpstr>PowerPoint Presentation</vt:lpstr>
      <vt:lpstr>Fonts and Clipart Credit</vt:lpstr>
    </vt:vector>
  </TitlesOfParts>
  <Company>Forsyth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bcarroll</dc:creator>
  <cp:lastModifiedBy>Jaye Isaac</cp:lastModifiedBy>
  <cp:revision>19</cp:revision>
  <dcterms:created xsi:type="dcterms:W3CDTF">2014-01-26T20:43:04Z</dcterms:created>
  <dcterms:modified xsi:type="dcterms:W3CDTF">2015-03-26T16:59:14Z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