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5" r:id="rId9"/>
    <p:sldId id="277" r:id="rId10"/>
    <p:sldId id="278" r:id="rId11"/>
    <p:sldId id="279" r:id="rId12"/>
    <p:sldId id="280" r:id="rId13"/>
    <p:sldId id="268" r:id="rId14"/>
    <p:sldId id="267" r:id="rId15"/>
    <p:sldId id="283" r:id="rId16"/>
    <p:sldId id="269" r:id="rId17"/>
    <p:sldId id="274" r:id="rId18"/>
    <p:sldId id="281" r:id="rId19"/>
    <p:sldId id="282" r:id="rId20"/>
    <p:sldId id="273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898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9DB27-419B-4C6D-B54A-2A0CC99C0E76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C1F47E-E0B3-4EE3-94C3-EBC9D0DD7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5B44D-095C-47F1-8D57-46680212A2A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8BC08E-2B6B-4D06-91DE-D314690D092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8BC08E-2B6B-4D06-91DE-D314690D092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8BC08E-2B6B-4D06-91DE-D314690D092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0BF51-DD2A-43B8-B8DA-42F19C18162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DDCAA-314C-4D79-BCDC-D82E63F2FD0E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DDCAA-314C-4D79-BCDC-D82E63F2FD0E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0C6C26-45A2-4AD2-8596-232037843DB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0C6C26-45A2-4AD2-8596-232037843DB0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5C3B5-6D7C-4394-8DD9-47626DD49C99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006592-955C-46AB-9FEB-6D0C2AD7242A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8BED62-22D2-4305-8471-3E4FFAA21065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C88832-7572-4F7C-9AE4-23EC096294F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E0D78A-B91C-44CE-92E7-907E83B2AA8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E407E-545F-4834-AD28-D586F2F894F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DE6CDE-F2CF-4EBD-8034-330D126174C5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AAC5BC-6FBB-433F-88CA-31CCB15BA8B3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8BC08E-2B6B-4D06-91DE-D314690D092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8BC08E-2B6B-4D06-91DE-D314690D092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D8ED-3955-4DD2-964A-FB29DA3E2C81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D621-DD97-44CA-8628-BE6074828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4F27-19C8-490F-9C78-BFFA06112B62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6D05-543A-4B73-ACB0-AD7B368C1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4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89F6-7A4F-4E33-90FD-8ACB9B865BA9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5254-EC08-46DF-9D39-897A39CDC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0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C5E3-337F-48DD-A7C2-32B51204724C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88D5-E6C1-4622-9A5A-0BA7080FB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8D4C0-594F-48DD-808E-B1C56634D83E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8FC1-66AB-4785-8998-ADFC50D1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6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1139-0D40-4CAF-BE81-B1E94AFB5EBB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4555D-AAC1-4CD7-9F57-2FBF4673F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934F6-C6ED-448F-9196-86C6E4936EF9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D222-8F02-44B2-9617-AAF4F59D3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2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C6E2D-B39A-45E3-A966-1C767B457B0E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688F-FEB0-4BE9-B640-20A13A6DE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D9B2-9A95-46A7-8BB3-DA54B09E491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F15E-CEED-4EA8-ADD4-A8FEAB164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3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F62E-38C6-4788-B70E-97F0AD396CEA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DB78-BAD7-4B3A-90B5-0BC605BB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EBFC-6DD4-43C2-B293-703AB4F8ACCA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22CC-DFB1-44B5-BB08-99B43D91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3620B7-3F19-4A77-AB54-E5CB81D86CE2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23ED49-A867-46F7-8D9A-2B8B4A6A1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00B050"/>
                </a:solidFill>
              </a:rPr>
              <a:t>Partial Quotients</a:t>
            </a:r>
            <a:r>
              <a:rPr lang="en-US" sz="8800" dirty="0" smtClean="0">
                <a:solidFill>
                  <a:srgbClr val="00B050"/>
                </a:solidFill>
              </a:rPr>
              <a:t/>
            </a:r>
            <a:br>
              <a:rPr lang="en-US" sz="8800" dirty="0" smtClean="0">
                <a:solidFill>
                  <a:srgbClr val="00B050"/>
                </a:solidFill>
              </a:rPr>
            </a:br>
            <a:r>
              <a:rPr lang="en-US" sz="8800" dirty="0" smtClean="0">
                <a:solidFill>
                  <a:srgbClr val="00B050"/>
                </a:solidFill>
              </a:rPr>
              <a:t>Division</a:t>
            </a:r>
            <a:br>
              <a:rPr lang="en-US" sz="8800" dirty="0" smtClean="0">
                <a:solidFill>
                  <a:srgbClr val="00B050"/>
                </a:solidFill>
              </a:rPr>
            </a:br>
            <a:r>
              <a:rPr lang="en-US" sz="8800" dirty="0" smtClean="0">
                <a:solidFill>
                  <a:srgbClr val="00B050"/>
                </a:solidFill>
              </a:rPr>
              <a:t>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1800" y="419099"/>
            <a:ext cx="4540250" cy="201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dirty="0" smtClean="0">
                <a:latin typeface="+mn-lt"/>
              </a:rPr>
              <a:t>Now, we look at our new dividend of 104 and our math box to find a product close to our dividend:</a:t>
            </a:r>
            <a:endParaRPr lang="en-US" sz="3000" dirty="0"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3900" y="2743200"/>
            <a:ext cx="2768600" cy="3093154"/>
            <a:chOff x="2273300" y="2971800"/>
            <a:chExt cx="3390900" cy="37338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30601" y="3090207"/>
              <a:ext cx="2133599" cy="1114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244</a:t>
              </a:r>
              <a:endParaRPr lang="en-US" sz="5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3300" y="3099136"/>
              <a:ext cx="838200" cy="1114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7</a:t>
              </a:r>
              <a:endParaRPr lang="en-US" sz="5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72050" y="437227"/>
            <a:ext cx="3714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 see a math fact that is close to </a:t>
            </a:r>
            <a:r>
              <a:rPr lang="en-US" sz="3600" b="1" dirty="0" smtClean="0">
                <a:latin typeface="+mn-lt"/>
              </a:rPr>
              <a:t>104 </a:t>
            </a:r>
            <a:r>
              <a:rPr lang="en-US" sz="3200" dirty="0" smtClean="0">
                <a:latin typeface="+mn-lt"/>
              </a:rPr>
              <a:t>without going over!</a:t>
            </a:r>
            <a:endParaRPr lang="en-US" sz="3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2743200"/>
            <a:ext cx="29718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7 x 1 =  7</a:t>
            </a:r>
          </a:p>
          <a:p>
            <a:r>
              <a:rPr lang="en-US" sz="3200" dirty="0" smtClean="0">
                <a:latin typeface="+mn-lt"/>
              </a:rPr>
              <a:t>7 x 2 = 14</a:t>
            </a:r>
          </a:p>
          <a:p>
            <a:r>
              <a:rPr lang="en-US" sz="3200" dirty="0" smtClean="0">
                <a:latin typeface="+mn-lt"/>
              </a:rPr>
              <a:t>7 x 5 = 35</a:t>
            </a:r>
          </a:p>
          <a:p>
            <a:r>
              <a:rPr lang="en-US" sz="3600" b="1" dirty="0" smtClean="0">
                <a:latin typeface="+mn-lt"/>
              </a:rPr>
              <a:t>7 x 10 = 70</a:t>
            </a:r>
          </a:p>
          <a:p>
            <a:r>
              <a:rPr lang="en-US" sz="3200" dirty="0" smtClean="0">
                <a:latin typeface="+mn-lt"/>
              </a:rPr>
              <a:t>7 x 20 = 140</a:t>
            </a:r>
            <a:endParaRPr lang="en-US" sz="36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7 x 50 = 350</a:t>
            </a:r>
          </a:p>
          <a:p>
            <a:r>
              <a:rPr lang="en-US" sz="3200" dirty="0" smtClean="0">
                <a:latin typeface="+mn-lt"/>
              </a:rPr>
              <a:t>7 x 100 = 700</a:t>
            </a:r>
            <a:endParaRPr lang="en-US" sz="3200" dirty="0">
              <a:latin typeface="+mn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84700" y="4181743"/>
            <a:ext cx="1143000" cy="7239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3074" y="3582074"/>
            <a:ext cx="353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/>
              <a:t>-140 </a:t>
            </a:r>
            <a:r>
              <a:rPr lang="en-US" sz="5400" dirty="0" smtClean="0"/>
              <a:t>  20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593874" y="4464218"/>
            <a:ext cx="238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</a:t>
            </a:r>
            <a:r>
              <a:rPr lang="en-US" sz="5400" dirty="0" smtClean="0"/>
              <a:t>104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1955800" y="5323046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/>
              <a:t>-70 </a:t>
            </a:r>
            <a:r>
              <a:rPr lang="en-US" sz="5400" dirty="0" smtClean="0"/>
              <a:t>  10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315586" y="6027003"/>
            <a:ext cx="181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35702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 animBg="1"/>
      <p:bldP spid="5" grpId="0" animBg="1"/>
      <p:bldP spid="6" grpId="0"/>
      <p:bldP spid="7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1800" y="419099"/>
            <a:ext cx="4540250" cy="201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dirty="0" smtClean="0">
                <a:latin typeface="+mn-lt"/>
              </a:rPr>
              <a:t>Again, we look at our new dividend of 34 and our math box to find a product close to our dividend:</a:t>
            </a:r>
            <a:endParaRPr lang="en-US" sz="3000" dirty="0"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3900" y="2743200"/>
            <a:ext cx="2768600" cy="3093154"/>
            <a:chOff x="2273300" y="2971800"/>
            <a:chExt cx="3390900" cy="37338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30601" y="3090207"/>
              <a:ext cx="2133599" cy="854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244</a:t>
              </a:r>
              <a:endParaRPr lang="en-US" sz="4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3300" y="3099136"/>
              <a:ext cx="838200" cy="854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7</a:t>
              </a:r>
              <a:endParaRPr lang="en-US" sz="4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72050" y="437227"/>
            <a:ext cx="37147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n-lt"/>
              </a:rPr>
              <a:t>I see a math fact that is close to </a:t>
            </a:r>
            <a:r>
              <a:rPr lang="en-US" sz="2600" b="1" dirty="0" smtClean="0">
                <a:latin typeface="+mn-lt"/>
              </a:rPr>
              <a:t>34 </a:t>
            </a:r>
            <a:r>
              <a:rPr lang="en-US" sz="2600" dirty="0" smtClean="0">
                <a:latin typeface="+mn-lt"/>
              </a:rPr>
              <a:t>without going over! However, </a:t>
            </a:r>
            <a:r>
              <a:rPr lang="en-US" sz="2600" b="1" dirty="0" smtClean="0">
                <a:latin typeface="+mn-lt"/>
              </a:rPr>
              <a:t>14</a:t>
            </a:r>
            <a:r>
              <a:rPr lang="en-US" sz="2600" dirty="0" smtClean="0">
                <a:latin typeface="+mn-lt"/>
              </a:rPr>
              <a:t> is quite a bit smaller so we are going to double it (7 x 4 = 28).</a:t>
            </a:r>
            <a:endParaRPr lang="en-US" sz="26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2743200"/>
            <a:ext cx="29718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7 x 1 =  7</a:t>
            </a:r>
          </a:p>
          <a:p>
            <a:r>
              <a:rPr lang="en-US" sz="3600" b="1" dirty="0" smtClean="0">
                <a:latin typeface="+mn-lt"/>
              </a:rPr>
              <a:t>7 x 2 = 14</a:t>
            </a:r>
          </a:p>
          <a:p>
            <a:r>
              <a:rPr lang="en-US" sz="3200" dirty="0" smtClean="0">
                <a:latin typeface="+mn-lt"/>
              </a:rPr>
              <a:t>7 x 5 = 35</a:t>
            </a:r>
          </a:p>
          <a:p>
            <a:r>
              <a:rPr lang="en-US" sz="3200" dirty="0" smtClean="0">
                <a:latin typeface="+mn-lt"/>
              </a:rPr>
              <a:t>7 x 10 = 70</a:t>
            </a:r>
          </a:p>
          <a:p>
            <a:r>
              <a:rPr lang="en-US" sz="3200" dirty="0" smtClean="0">
                <a:latin typeface="+mn-lt"/>
              </a:rPr>
              <a:t>7 x 20 = 140</a:t>
            </a:r>
            <a:endParaRPr lang="en-US" sz="36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7 x 50 = 350</a:t>
            </a:r>
          </a:p>
          <a:p>
            <a:r>
              <a:rPr lang="en-US" sz="3200" dirty="0" smtClean="0">
                <a:latin typeface="+mn-lt"/>
              </a:rPr>
              <a:t>7 x 100 = 700</a:t>
            </a:r>
            <a:endParaRPr lang="en-US" sz="3200" dirty="0">
              <a:latin typeface="+mn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667250" y="3185977"/>
            <a:ext cx="1143000" cy="7239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25600" y="3319482"/>
            <a:ext cx="353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-140 </a:t>
            </a:r>
            <a:r>
              <a:rPr lang="en-US" sz="4000" dirty="0" smtClean="0"/>
              <a:t>    20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91812" y="3931354"/>
            <a:ext cx="238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104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892300" y="436307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-70 </a:t>
            </a:r>
            <a:r>
              <a:rPr lang="en-US" sz="4000" dirty="0" smtClean="0"/>
              <a:t>    10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034379" y="4905772"/>
            <a:ext cx="1814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34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893205" y="5482411"/>
            <a:ext cx="2284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-28</a:t>
            </a:r>
            <a:r>
              <a:rPr lang="en-US" sz="4000" dirty="0" smtClean="0"/>
              <a:t>       4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02327" y="6021020"/>
            <a:ext cx="1466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117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 animBg="1"/>
      <p:bldP spid="5" grpId="0" animBg="1"/>
      <p:bldP spid="6" grpId="0"/>
      <p:bldP spid="7" grpId="0"/>
      <p:bldP spid="2" grpId="0"/>
      <p:bldP spid="3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1800" y="419099"/>
            <a:ext cx="4540250" cy="201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dirty="0" smtClean="0">
                <a:latin typeface="+mn-lt"/>
              </a:rPr>
              <a:t>Once our dividend is smaller than our divisor we stop!</a:t>
            </a:r>
            <a:endParaRPr lang="en-US" sz="3000" dirty="0"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3900" y="2743200"/>
            <a:ext cx="2768600" cy="3093154"/>
            <a:chOff x="2273300" y="2971800"/>
            <a:chExt cx="3390900" cy="37338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30601" y="3090207"/>
              <a:ext cx="2133599" cy="854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244</a:t>
              </a:r>
              <a:endParaRPr lang="en-US" sz="4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3300" y="3099136"/>
              <a:ext cx="838200" cy="854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7</a:t>
              </a:r>
              <a:endParaRPr lang="en-US" sz="4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25600" y="3319482"/>
            <a:ext cx="353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-140 </a:t>
            </a:r>
            <a:r>
              <a:rPr lang="en-US" sz="4000" dirty="0" smtClean="0"/>
              <a:t>    20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91812" y="3931354"/>
            <a:ext cx="238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104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892300" y="436307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-70 </a:t>
            </a:r>
            <a:r>
              <a:rPr lang="en-US" sz="4000" dirty="0" smtClean="0"/>
              <a:t>    10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034379" y="4905772"/>
            <a:ext cx="1814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34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893205" y="5482411"/>
            <a:ext cx="2284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-28</a:t>
            </a:r>
            <a:r>
              <a:rPr lang="en-US" sz="4000" dirty="0" smtClean="0"/>
              <a:t>       4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02327" y="6021020"/>
            <a:ext cx="1466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61000" y="1176754"/>
            <a:ext cx="312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Now we are ready to add our partial quotients and report our remainder.  </a:t>
            </a:r>
          </a:p>
          <a:p>
            <a:endParaRPr lang="en-US" sz="3200" dirty="0" smtClean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r>
              <a:rPr lang="en-US" sz="3200" b="1" dirty="0" smtClean="0">
                <a:latin typeface="+mn-lt"/>
              </a:rPr>
              <a:t>We add all three!</a:t>
            </a:r>
            <a:endParaRPr lang="en-US" sz="32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Then report our quotient with remainder.</a:t>
            </a:r>
            <a:endParaRPr lang="en-US" sz="3200" dirty="0"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079412" y="3195234"/>
            <a:ext cx="892638" cy="314895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34379" y="1981200"/>
            <a:ext cx="1599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34 r 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08448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" grpId="0"/>
      <p:bldP spid="3" grpId="0"/>
      <p:bldP spid="8" grpId="0"/>
      <p:bldP spid="9" grpId="0"/>
      <p:bldP spid="10" grpId="0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0" y="304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Let’s review our steps:</a:t>
            </a:r>
            <a:endParaRPr lang="en-US" sz="3200" u="sng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0" y="990600"/>
            <a:ext cx="4800600" cy="5334000"/>
            <a:chOff x="3810000" y="990600"/>
            <a:chExt cx="4800600" cy="53340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3810000" y="990600"/>
              <a:ext cx="4800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800" dirty="0">
                  <a:solidFill>
                    <a:srgbClr val="0070C0"/>
                  </a:solidFill>
                  <a:latin typeface="+mn-lt"/>
                </a:rPr>
                <a:t>1. Set up the </a:t>
              </a:r>
              <a:r>
                <a:rPr lang="en-US" sz="2800" dirty="0" smtClean="0">
                  <a:solidFill>
                    <a:srgbClr val="0070C0"/>
                  </a:solidFill>
                  <a:latin typeface="+mn-lt"/>
                </a:rPr>
                <a:t>problem.</a:t>
              </a:r>
              <a:endParaRPr lang="en-US" sz="2800" u="sng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3810000" y="1600200"/>
              <a:ext cx="48006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Arial" charset="0"/>
                <a:buNone/>
              </a:pPr>
              <a:r>
                <a:rPr lang="en-US" sz="2800" dirty="0">
                  <a:solidFill>
                    <a:srgbClr val="0070C0"/>
                  </a:solidFill>
                  <a:latin typeface="Calibri" pitchFamily="34" charset="0"/>
                </a:rPr>
                <a:t>2. </a:t>
              </a:r>
              <a:r>
                <a:rPr lang="en-US" sz="2800" dirty="0" smtClean="0">
                  <a:solidFill>
                    <a:srgbClr val="0070C0"/>
                  </a:solidFill>
                  <a:latin typeface="Calibri" pitchFamily="34" charset="0"/>
                </a:rPr>
                <a:t>Make a math box of simple multiplication facts with the divisor.</a:t>
              </a:r>
              <a:endParaRPr lang="en-US" sz="2800" u="sng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3810000" y="4876800"/>
              <a:ext cx="42672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800" dirty="0">
                  <a:solidFill>
                    <a:srgbClr val="0070C0"/>
                  </a:solidFill>
                  <a:latin typeface="+mn-lt"/>
                </a:rPr>
                <a:t>4. </a:t>
              </a:r>
              <a:r>
                <a:rPr lang="en-US" sz="2800" dirty="0" smtClean="0">
                  <a:solidFill>
                    <a:srgbClr val="0070C0"/>
                  </a:solidFill>
                  <a:latin typeface="+mn-lt"/>
                </a:rPr>
                <a:t>Write your quotient to the right of the vertical line. Then subtract.</a:t>
              </a:r>
              <a:endParaRPr lang="en-US" sz="28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 bwMode="auto">
            <a:xfrm>
              <a:off x="3810000" y="3073400"/>
              <a:ext cx="4305300" cy="209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800" dirty="0">
                  <a:solidFill>
                    <a:srgbClr val="0070C0"/>
                  </a:solidFill>
                  <a:latin typeface="+mn-lt"/>
                </a:rPr>
                <a:t>3. Find </a:t>
              </a:r>
              <a:r>
                <a:rPr lang="en-US" sz="2800" dirty="0" smtClean="0">
                  <a:solidFill>
                    <a:srgbClr val="0070C0"/>
                  </a:solidFill>
                  <a:latin typeface="+mn-lt"/>
                </a:rPr>
                <a:t>the math fact with a product closest to the dividend without going over.</a:t>
              </a:r>
              <a:endParaRPr lang="en-US" sz="2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4147" y="3781975"/>
            <a:ext cx="2278709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7 x 1 =  7</a:t>
            </a:r>
          </a:p>
          <a:p>
            <a:r>
              <a:rPr lang="en-US" sz="2400" dirty="0" smtClean="0">
                <a:latin typeface="+mn-lt"/>
              </a:rPr>
              <a:t>7 x 2 = 14</a:t>
            </a:r>
          </a:p>
          <a:p>
            <a:r>
              <a:rPr lang="en-US" sz="2400" dirty="0" smtClean="0">
                <a:latin typeface="+mn-lt"/>
              </a:rPr>
              <a:t>7 x 5 = 35</a:t>
            </a:r>
          </a:p>
          <a:p>
            <a:r>
              <a:rPr lang="en-US" sz="2400" dirty="0" smtClean="0">
                <a:latin typeface="+mn-lt"/>
              </a:rPr>
              <a:t>7 x 10 = 70</a:t>
            </a:r>
          </a:p>
          <a:p>
            <a:r>
              <a:rPr lang="en-US" sz="2800" b="1" dirty="0" smtClean="0">
                <a:latin typeface="+mn-lt"/>
              </a:rPr>
              <a:t>7 x 20 = 140</a:t>
            </a:r>
          </a:p>
          <a:p>
            <a:r>
              <a:rPr lang="en-US" sz="2400" dirty="0" smtClean="0">
                <a:latin typeface="+mn-lt"/>
              </a:rPr>
              <a:t>7 x 50 = 350</a:t>
            </a:r>
          </a:p>
          <a:p>
            <a:r>
              <a:rPr lang="en-US" sz="2400" dirty="0" smtClean="0">
                <a:latin typeface="+mn-lt"/>
              </a:rPr>
              <a:t>7 x 100 = 700</a:t>
            </a:r>
            <a:endParaRPr lang="en-US" sz="2400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31253" y="479975"/>
            <a:ext cx="1622440" cy="3276600"/>
            <a:chOff x="2273300" y="2971800"/>
            <a:chExt cx="3390900" cy="37338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530601" y="3090207"/>
              <a:ext cx="2133599" cy="59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244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73300" y="3099137"/>
              <a:ext cx="838201" cy="59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11301" y="1226979"/>
            <a:ext cx="1689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-140 </a:t>
            </a:r>
            <a:r>
              <a:rPr lang="en-US" sz="2800" dirty="0" smtClean="0"/>
              <a:t>  20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1301" y="1737702"/>
            <a:ext cx="11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104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Let’s Model Another One!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1143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Set up the problem &amp; make your math box.</a:t>
            </a:r>
            <a:endParaRPr lang="en-US" sz="3200" u="sng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60450" y="2646015"/>
            <a:ext cx="3390900" cy="3733800"/>
            <a:chOff x="2273300" y="2971800"/>
            <a:chExt cx="3390900" cy="37338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530600" y="3090207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322</a:t>
              </a:r>
              <a:endParaRPr lang="en-US" sz="6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3300" y="3099137"/>
              <a:ext cx="838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5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15000" y="2743200"/>
            <a:ext cx="2971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 =  5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2 = 10</a:t>
            </a:r>
          </a:p>
          <a:p>
            <a:r>
              <a:rPr lang="en-US" sz="3200" dirty="0" smtClean="0"/>
              <a:t>5 </a:t>
            </a:r>
            <a:r>
              <a:rPr lang="en-US" sz="3200" dirty="0" smtClean="0">
                <a:latin typeface="+mn-lt"/>
              </a:rPr>
              <a:t>x 5 = 25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10 = 50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20 = 100</a:t>
            </a:r>
          </a:p>
          <a:p>
            <a:r>
              <a:rPr lang="en-US" sz="3200" b="1" dirty="0"/>
              <a:t>5</a:t>
            </a:r>
            <a:r>
              <a:rPr lang="en-US" sz="3200" b="1" dirty="0" smtClean="0"/>
              <a:t> x 50 = 250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100 = 500</a:t>
            </a:r>
            <a:endParaRPr lang="en-US" sz="3200" dirty="0">
              <a:latin typeface="+mn-lt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241800" y="52959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850" y="5283656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Find the product closest to the dividend without going over. 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Subtract to find the difference.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9150" y="3497252"/>
            <a:ext cx="362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/>
              <a:t>-250</a:t>
            </a:r>
            <a:r>
              <a:rPr lang="en-US" sz="6000" dirty="0" smtClean="0"/>
              <a:t>   50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724150" y="4280237"/>
            <a:ext cx="1873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75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4" grpId="0" animBg="1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sz="4000" dirty="0" smtClean="0">
                <a:solidFill>
                  <a:srgbClr val="00B050"/>
                </a:solidFill>
              </a:rPr>
              <a:t>Continue until the dividend is smaller than the divisor!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15000" y="2743200"/>
            <a:ext cx="2971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 =  5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2 = 10</a:t>
            </a:r>
          </a:p>
          <a:p>
            <a:r>
              <a:rPr lang="en-US" sz="3200" dirty="0" smtClean="0"/>
              <a:t>5 </a:t>
            </a:r>
            <a:r>
              <a:rPr lang="en-US" sz="3200" dirty="0" smtClean="0">
                <a:latin typeface="+mn-lt"/>
              </a:rPr>
              <a:t>x 5 = 25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10 = 50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20 = 100</a:t>
            </a:r>
          </a:p>
          <a:p>
            <a:r>
              <a:rPr lang="en-US" sz="3200" b="1" dirty="0"/>
              <a:t>5</a:t>
            </a:r>
            <a:r>
              <a:rPr lang="en-US" sz="3200" b="1" dirty="0" smtClean="0"/>
              <a:t> x 50 = 250</a:t>
            </a:r>
          </a:p>
          <a:p>
            <a:r>
              <a:rPr lang="en-US" sz="3200" dirty="0"/>
              <a:t>5</a:t>
            </a:r>
            <a:r>
              <a:rPr lang="en-US" sz="3200" dirty="0" smtClean="0">
                <a:latin typeface="+mn-lt"/>
              </a:rPr>
              <a:t> x 100 = 500</a:t>
            </a:r>
            <a:endParaRPr lang="en-US" sz="3200" dirty="0">
              <a:latin typeface="+mn-lt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241800" y="52959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850" y="5283656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Find the product closest to the dividend without going over. 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Subtract to find the difference.</a:t>
            </a:r>
            <a:endParaRPr lang="en-US" sz="2000" dirty="0">
              <a:solidFill>
                <a:srgbClr val="0070C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1675" y="1591182"/>
            <a:ext cx="5013325" cy="3704718"/>
            <a:chOff x="396875" y="1943100"/>
            <a:chExt cx="4752975" cy="4872512"/>
          </a:xfrm>
        </p:grpSpPr>
        <p:grpSp>
          <p:nvGrpSpPr>
            <p:cNvPr id="4" name="Group 3"/>
            <p:cNvGrpSpPr/>
            <p:nvPr/>
          </p:nvGrpSpPr>
          <p:grpSpPr>
            <a:xfrm>
              <a:off x="396875" y="1943100"/>
              <a:ext cx="4752975" cy="3733800"/>
              <a:chOff x="1060450" y="2646015"/>
              <a:chExt cx="4752975" cy="37338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60450" y="2646015"/>
                <a:ext cx="3390900" cy="3733800"/>
                <a:chOff x="2273300" y="2971800"/>
                <a:chExt cx="3390900" cy="373380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276600" y="2971800"/>
                  <a:ext cx="0" cy="1143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3276600" y="2971800"/>
                  <a:ext cx="159702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876800" y="2971800"/>
                  <a:ext cx="0" cy="3733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3530600" y="3090207"/>
                  <a:ext cx="2133600" cy="8854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 smtClean="0"/>
                    <a:t>322</a:t>
                  </a:r>
                  <a:endParaRPr lang="en-US" sz="40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273300" y="3099137"/>
                  <a:ext cx="838200" cy="8854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/>
                    <a:t>5</a:t>
                  </a: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187575" y="3446115"/>
                <a:ext cx="3625850" cy="931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u="sng" dirty="0" smtClean="0"/>
                  <a:t>-250</a:t>
                </a:r>
                <a:r>
                  <a:rPr lang="en-US" sz="4000" dirty="0" smtClean="0"/>
                  <a:t>    50</a:t>
                </a:r>
                <a:endParaRPr lang="en-US" sz="2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724150" y="4215556"/>
                <a:ext cx="1873250" cy="885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75</a:t>
                </a:r>
                <a:endParaRPr lang="en-US" sz="4000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898650" y="3928139"/>
              <a:ext cx="2527300" cy="2887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u="sng" dirty="0" smtClean="0"/>
                <a:t>-50</a:t>
              </a:r>
              <a:r>
                <a:rPr lang="en-US" sz="3600" dirty="0" smtClean="0"/>
                <a:t>    10</a:t>
              </a:r>
            </a:p>
            <a:p>
              <a:r>
                <a:rPr lang="en-US" sz="3600" dirty="0"/>
                <a:t> </a:t>
              </a:r>
              <a:r>
                <a:rPr lang="en-US" sz="3600" dirty="0" smtClean="0"/>
                <a:t>25</a:t>
              </a:r>
            </a:p>
            <a:p>
              <a:r>
                <a:rPr lang="en-US" sz="3600" u="sng" dirty="0" smtClean="0"/>
                <a:t>-25</a:t>
              </a:r>
              <a:r>
                <a:rPr lang="en-US" sz="3600" dirty="0" smtClean="0"/>
                <a:t>      5</a:t>
              </a:r>
            </a:p>
            <a:p>
              <a:r>
                <a:rPr lang="en-US" sz="3600" dirty="0"/>
                <a:t> </a:t>
              </a:r>
              <a:r>
                <a:rPr lang="en-US" sz="3600" dirty="0" smtClean="0"/>
                <a:t>  0</a:t>
              </a:r>
              <a:endParaRPr lang="en-US" sz="3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9942" y="946014"/>
            <a:ext cx="1992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65 r 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91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</a:rPr>
              <a:t>Try this one using your slate. </a:t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>Use the blank worksheet to help guide you.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Follow these steps: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267200" y="4572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u="sng" dirty="0">
                <a:solidFill>
                  <a:schemeClr val="tx2">
                    <a:lumMod val="75000"/>
                  </a:schemeClr>
                </a:solidFill>
                <a:latin typeface="+mn-lt"/>
                <a:hlinkClick r:id="rId3" action="ppaction://hlinksldjump"/>
              </a:rPr>
              <a:t>The teacher will be around to assist you.</a:t>
            </a:r>
          </a:p>
        </p:txBody>
      </p:sp>
      <p:sp>
        <p:nvSpPr>
          <p:cNvPr id="14" name="Action Button: Help 13">
            <a:hlinkClick r:id="rId4" action="ppaction://hlinksldjump" highlightClick="1"/>
          </p:cNvPr>
          <p:cNvSpPr/>
          <p:nvPr/>
        </p:nvSpPr>
        <p:spPr>
          <a:xfrm>
            <a:off x="7086600" y="5706938"/>
            <a:ext cx="1371600" cy="914400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4953000" y="6029994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Help Button ~&gt;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2309087"/>
            <a:ext cx="4800600" cy="4293394"/>
            <a:chOff x="3810000" y="990600"/>
            <a:chExt cx="4800600" cy="5334000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3810000" y="990600"/>
              <a:ext cx="4800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1. Set up the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problem.</a:t>
              </a:r>
              <a:endParaRPr lang="en-US" sz="2400" u="sng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3810000" y="1600200"/>
              <a:ext cx="48006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Arial" charset="0"/>
                <a:buNone/>
              </a:pPr>
              <a:r>
                <a:rPr lang="en-US" sz="2400" dirty="0">
                  <a:solidFill>
                    <a:srgbClr val="0070C0"/>
                  </a:solidFill>
                  <a:latin typeface="Calibri" pitchFamily="34" charset="0"/>
                </a:rPr>
                <a:t>2. </a:t>
              </a:r>
              <a:r>
                <a:rPr lang="en-US" sz="2400" dirty="0" smtClean="0">
                  <a:solidFill>
                    <a:srgbClr val="0070C0"/>
                  </a:solidFill>
                  <a:latin typeface="Calibri" pitchFamily="34" charset="0"/>
                </a:rPr>
                <a:t>Make a math box of simple multiplication facts with the divisor.</a:t>
              </a:r>
              <a:endParaRPr lang="en-US" sz="2400" u="sng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3810000" y="4876800"/>
              <a:ext cx="42672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4.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Write your quotient to the right of the vertical line. Then subtract.</a:t>
              </a:r>
              <a:endParaRPr lang="en-US" sz="24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 bwMode="auto">
            <a:xfrm>
              <a:off x="3810000" y="3073400"/>
              <a:ext cx="4305300" cy="209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3. Find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the math fact with a product closest to the dividend without going over.</a:t>
              </a:r>
              <a:endParaRPr lang="en-US" sz="2400" dirty="0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92700" y="1938446"/>
            <a:ext cx="3365500" cy="2633554"/>
            <a:chOff x="2273300" y="2971800"/>
            <a:chExt cx="3390900" cy="37338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30600" y="3090207"/>
              <a:ext cx="21336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443</a:t>
              </a:r>
              <a:endParaRPr lang="en-US" sz="6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3300" y="3099136"/>
              <a:ext cx="8382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13198" y="1617998"/>
            <a:ext cx="2819400" cy="5003518"/>
            <a:chOff x="2273300" y="2971800"/>
            <a:chExt cx="3390900" cy="602938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334000" y="2971800"/>
              <a:ext cx="0" cy="6029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30600" y="3090207"/>
              <a:ext cx="21336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443</a:t>
              </a:r>
              <a:endParaRPr lang="en-US" sz="6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3300" y="3099136"/>
              <a:ext cx="8382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4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943600" y="3213241"/>
            <a:ext cx="2971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r>
              <a:rPr lang="en-US" sz="3200" dirty="0" smtClean="0">
                <a:latin typeface="+mn-lt"/>
              </a:rPr>
              <a:t> x 1 =  4</a:t>
            </a:r>
          </a:p>
          <a:p>
            <a:r>
              <a:rPr lang="en-US" sz="3200" dirty="0" smtClean="0"/>
              <a:t>4</a:t>
            </a:r>
            <a:r>
              <a:rPr lang="en-US" sz="3200" dirty="0" smtClean="0">
                <a:latin typeface="+mn-lt"/>
              </a:rPr>
              <a:t> x 2 =  8</a:t>
            </a:r>
          </a:p>
          <a:p>
            <a:r>
              <a:rPr lang="en-US" sz="3200" dirty="0"/>
              <a:t>4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+mn-lt"/>
              </a:rPr>
              <a:t>x 5 = 20</a:t>
            </a:r>
          </a:p>
          <a:p>
            <a:r>
              <a:rPr lang="en-US" sz="3200" dirty="0" smtClean="0"/>
              <a:t>4</a:t>
            </a:r>
            <a:r>
              <a:rPr lang="en-US" sz="3200" dirty="0" smtClean="0">
                <a:latin typeface="+mn-lt"/>
              </a:rPr>
              <a:t> x 10 = 40</a:t>
            </a:r>
          </a:p>
          <a:p>
            <a:r>
              <a:rPr lang="en-US" sz="3200" dirty="0" smtClean="0"/>
              <a:t>4</a:t>
            </a:r>
            <a:r>
              <a:rPr lang="en-US" sz="3200" dirty="0" smtClean="0">
                <a:latin typeface="+mn-lt"/>
              </a:rPr>
              <a:t> x 20 = 80</a:t>
            </a:r>
          </a:p>
          <a:p>
            <a:r>
              <a:rPr lang="en-US" sz="3200" dirty="0" smtClean="0"/>
              <a:t>4 x 50 = 200</a:t>
            </a:r>
          </a:p>
          <a:p>
            <a:r>
              <a:rPr lang="en-US" sz="3200" dirty="0" smtClean="0"/>
              <a:t>4</a:t>
            </a:r>
            <a:r>
              <a:rPr lang="en-US" sz="3200" dirty="0" smtClean="0">
                <a:latin typeface="+mn-lt"/>
              </a:rPr>
              <a:t> x 100 = 400</a:t>
            </a:r>
            <a:endParaRPr lang="en-US" sz="3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594" y="2524514"/>
            <a:ext cx="360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-400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 100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3398" y="3259617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43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2898" y="3878316"/>
            <a:ext cx="278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-40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10</a:t>
            </a:r>
            <a:endParaRPr lang="en-US" sz="4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4048" y="4709313"/>
            <a:ext cx="1268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96000" y="727501"/>
            <a:ext cx="232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110 r 3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11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Let’s try one more!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Use the blank worksheet to help guide you.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Follow these steps: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267200" y="4572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u="sng" dirty="0">
                <a:solidFill>
                  <a:schemeClr val="tx2">
                    <a:lumMod val="75000"/>
                  </a:schemeClr>
                </a:solidFill>
                <a:latin typeface="+mn-lt"/>
                <a:hlinkClick r:id="rId3" action="ppaction://hlinksldjump"/>
              </a:rPr>
              <a:t>The teacher will be around to assist you.</a:t>
            </a:r>
          </a:p>
        </p:txBody>
      </p:sp>
      <p:sp>
        <p:nvSpPr>
          <p:cNvPr id="14" name="Action Button: Help 13">
            <a:hlinkClick r:id="rId4" action="ppaction://hlinksldjump" highlightClick="1"/>
          </p:cNvPr>
          <p:cNvSpPr/>
          <p:nvPr/>
        </p:nvSpPr>
        <p:spPr>
          <a:xfrm>
            <a:off x="7086600" y="5706938"/>
            <a:ext cx="1371600" cy="914400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4953000" y="6029994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Help Button ~&gt;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2309087"/>
            <a:ext cx="4800600" cy="4293394"/>
            <a:chOff x="3810000" y="990600"/>
            <a:chExt cx="4800600" cy="5334000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3810000" y="990600"/>
              <a:ext cx="4800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1. Set up the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problem.</a:t>
              </a:r>
              <a:endParaRPr lang="en-US" sz="2400" u="sng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3810000" y="1600200"/>
              <a:ext cx="48006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Arial" charset="0"/>
                <a:buNone/>
              </a:pPr>
              <a:r>
                <a:rPr lang="en-US" sz="2400" dirty="0">
                  <a:solidFill>
                    <a:srgbClr val="0070C0"/>
                  </a:solidFill>
                  <a:latin typeface="Calibri" pitchFamily="34" charset="0"/>
                </a:rPr>
                <a:t>2. </a:t>
              </a:r>
              <a:r>
                <a:rPr lang="en-US" sz="2400" dirty="0" smtClean="0">
                  <a:solidFill>
                    <a:srgbClr val="0070C0"/>
                  </a:solidFill>
                  <a:latin typeface="Calibri" pitchFamily="34" charset="0"/>
                </a:rPr>
                <a:t>Make a math box of simple multiplication facts with the divisor.</a:t>
              </a:r>
              <a:endParaRPr lang="en-US" sz="2400" u="sng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3810000" y="4876800"/>
              <a:ext cx="42672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4.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Write your quotient to the right of the vertical line. Then subtract.</a:t>
              </a:r>
              <a:endParaRPr lang="en-US" sz="24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 bwMode="auto">
            <a:xfrm>
              <a:off x="3810000" y="3073400"/>
              <a:ext cx="4305300" cy="209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r>
                <a:rPr lang="en-US" sz="2400" dirty="0">
                  <a:solidFill>
                    <a:srgbClr val="0070C0"/>
                  </a:solidFill>
                  <a:latin typeface="+mn-lt"/>
                </a:rPr>
                <a:t>3. Find 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the math fact with a product closest to the dividend without going over.</a:t>
              </a:r>
              <a:endParaRPr lang="en-US" sz="2400" dirty="0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92700" y="1938446"/>
            <a:ext cx="3365500" cy="2633554"/>
            <a:chOff x="2273300" y="2971800"/>
            <a:chExt cx="3390900" cy="37338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30600" y="3090207"/>
              <a:ext cx="21336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982</a:t>
              </a:r>
              <a:endParaRPr lang="en-US" sz="6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3300" y="3099136"/>
              <a:ext cx="838200" cy="1439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8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97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13198" y="1356310"/>
            <a:ext cx="2819400" cy="5003518"/>
            <a:chOff x="2273300" y="2971800"/>
            <a:chExt cx="3390900" cy="602938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334000" y="2971800"/>
              <a:ext cx="0" cy="6029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30601" y="3090207"/>
              <a:ext cx="2133599" cy="1223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982</a:t>
              </a:r>
              <a:endParaRPr lang="en-US" sz="6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3300" y="3099137"/>
              <a:ext cx="838200" cy="1223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8</a:t>
              </a:r>
              <a:endParaRPr lang="en-US" sz="6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943600" y="3213241"/>
            <a:ext cx="2971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8</a:t>
            </a:r>
            <a:r>
              <a:rPr lang="en-US" sz="3200" dirty="0" smtClean="0">
                <a:latin typeface="+mn-lt"/>
              </a:rPr>
              <a:t> x 1 =  8</a:t>
            </a:r>
          </a:p>
          <a:p>
            <a:r>
              <a:rPr lang="en-US" sz="3200" dirty="0"/>
              <a:t>8</a:t>
            </a:r>
            <a:r>
              <a:rPr lang="en-US" sz="3200" dirty="0" smtClean="0">
                <a:latin typeface="+mn-lt"/>
              </a:rPr>
              <a:t> x 2 =  16</a:t>
            </a:r>
          </a:p>
          <a:p>
            <a:r>
              <a:rPr lang="en-US" sz="3200" dirty="0" smtClean="0"/>
              <a:t>8 </a:t>
            </a:r>
            <a:r>
              <a:rPr lang="en-US" sz="3200" dirty="0" smtClean="0">
                <a:latin typeface="+mn-lt"/>
              </a:rPr>
              <a:t>x 5 = 40</a:t>
            </a:r>
          </a:p>
          <a:p>
            <a:r>
              <a:rPr lang="en-US" sz="3200" dirty="0"/>
              <a:t>8</a:t>
            </a:r>
            <a:r>
              <a:rPr lang="en-US" sz="3200" dirty="0" smtClean="0">
                <a:latin typeface="+mn-lt"/>
              </a:rPr>
              <a:t> x 10 = 80</a:t>
            </a:r>
          </a:p>
          <a:p>
            <a:r>
              <a:rPr lang="en-US" sz="3200" dirty="0"/>
              <a:t>8</a:t>
            </a:r>
            <a:r>
              <a:rPr lang="en-US" sz="3200" dirty="0" smtClean="0">
                <a:latin typeface="+mn-lt"/>
              </a:rPr>
              <a:t> x 20 = 160</a:t>
            </a:r>
          </a:p>
          <a:p>
            <a:r>
              <a:rPr lang="en-US" sz="3200" dirty="0"/>
              <a:t>8</a:t>
            </a:r>
            <a:r>
              <a:rPr lang="en-US" sz="3200" dirty="0" smtClean="0"/>
              <a:t> x 50 = 400</a:t>
            </a:r>
          </a:p>
          <a:p>
            <a:r>
              <a:rPr lang="en-US" sz="3200" dirty="0"/>
              <a:t>8</a:t>
            </a:r>
            <a:r>
              <a:rPr lang="en-US" sz="3200" dirty="0" smtClean="0">
                <a:latin typeface="+mn-lt"/>
              </a:rPr>
              <a:t> x 100 = 800</a:t>
            </a:r>
            <a:endParaRPr lang="en-US" sz="3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594" y="2262826"/>
            <a:ext cx="360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-800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 100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7296" y="2951552"/>
            <a:ext cx="2661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182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8594" y="3616628"/>
            <a:ext cx="323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-160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20</a:t>
            </a:r>
            <a:endParaRPr lang="en-US" sz="4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7038" y="4483338"/>
            <a:ext cx="1268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96000" y="465813"/>
            <a:ext cx="232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122 r 6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2802" y="5148512"/>
            <a:ext cx="3265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chemeClr val="accent3">
                    <a:lumMod val="75000"/>
                  </a:schemeClr>
                </a:solidFill>
              </a:rPr>
              <a:t>-16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      2</a:t>
            </a:r>
          </a:p>
          <a:p>
            <a:r>
              <a:rPr lang="en-US" sz="4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 6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11" grpId="0"/>
      <p:bldP spid="13" grpId="0"/>
      <p:bldP spid="14" grpId="0"/>
      <p:bldP spid="1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Quick Slate Review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Solve the following problems.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mtClean="0">
              <a:solidFill>
                <a:srgbClr val="C0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6000" smtClean="0">
                <a:solidFill>
                  <a:srgbClr val="C00000"/>
                </a:solidFill>
              </a:rPr>
              <a:t>……. Ready………</a:t>
            </a:r>
          </a:p>
          <a:p>
            <a:pPr algn="ctr" eaLnBrk="1" hangingPunct="1">
              <a:buFont typeface="Arial" charset="0"/>
              <a:buNone/>
            </a:pPr>
            <a:r>
              <a:rPr lang="en-US" sz="6000" smtClean="0">
                <a:solidFill>
                  <a:srgbClr val="C00000"/>
                </a:solidFill>
              </a:rPr>
              <a:t>…………..Set…………..</a:t>
            </a:r>
          </a:p>
          <a:p>
            <a:pPr algn="ctr" eaLnBrk="1" hangingPunct="1">
              <a:buFont typeface="Arial" charset="0"/>
              <a:buNone/>
            </a:pPr>
            <a:r>
              <a:rPr lang="en-US" sz="6000" smtClean="0">
                <a:solidFill>
                  <a:srgbClr val="C00000"/>
                </a:solidFill>
              </a:rPr>
              <a:t>………Go!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mtClean="0"/>
              <a:t>Homework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4800" dirty="0" smtClean="0"/>
              <a:t>* You will complete a worksheet with 6 division problems which you will use Partial Quotients to solve.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You did a wonderful job today! </a:t>
            </a:r>
          </a:p>
          <a:p>
            <a:pPr algn="ctr">
              <a:buFont typeface="Arial" charset="0"/>
              <a:buNone/>
            </a:pPr>
            <a:endParaRPr lang="en-US" sz="4400" dirty="0" smtClean="0">
              <a:solidFill>
                <a:srgbClr val="7030A0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We will practice more with partial quotients tomorrow by reviewing first, and then learning how to divide </a:t>
            </a:r>
            <a:r>
              <a:rPr lang="en-US" sz="4400" dirty="0">
                <a:solidFill>
                  <a:srgbClr val="7030A0"/>
                </a:solidFill>
              </a:rPr>
              <a:t>3</a:t>
            </a:r>
            <a:r>
              <a:rPr lang="en-US" sz="4400" dirty="0" smtClean="0">
                <a:solidFill>
                  <a:srgbClr val="7030A0"/>
                </a:solidFill>
              </a:rPr>
              <a:t> digit and 4 digit numbers by a 2 digit number.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 rtlCol="0">
            <a:normAutofit lnSpcReduction="10000"/>
          </a:bodyPr>
          <a:lstStyle/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7x3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6x5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4x5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2x8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3x9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5x10 =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66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Check your work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4419600" cy="4906963"/>
          </a:xfrm>
        </p:spPr>
        <p:txBody>
          <a:bodyPr rtlCol="0">
            <a:normAutofit fontScale="92500" lnSpcReduction="20000"/>
          </a:bodyPr>
          <a:lstStyle/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x3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6x5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4x5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2x8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3x9 = 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x10 =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1143000"/>
            <a:ext cx="2133600" cy="4648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21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20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16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27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50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Slate Review of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Extended Multiplication Facts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……. Ready………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…………..Set…………..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………Go!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3962400" cy="6096000"/>
          </a:xfrm>
        </p:spPr>
        <p:txBody>
          <a:bodyPr/>
          <a:lstStyle/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 x 10 =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 x 100 =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 x 1,000 =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 x 10 =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5 x 100 =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 x 1,000 = 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581400" y="381000"/>
            <a:ext cx="2895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00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,000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00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,000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990600"/>
            <a:ext cx="2895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Check your answers!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Let’s Learn the </a:t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Partial Quotients Algorithm </a:t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for Dividing!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28495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en-US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Today we are only going to learn how to divide a 3 digit number by a 1 digit number.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3352800" cy="91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Let’s try 244 ÷ 7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066800"/>
            <a:ext cx="335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</a:rPr>
              <a:t>We are going to set it up like this: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23900" y="2743200"/>
            <a:ext cx="3390900" cy="3733800"/>
            <a:chOff x="2273300" y="2971800"/>
            <a:chExt cx="3390900" cy="37338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30600" y="3090207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244</a:t>
              </a:r>
              <a:endParaRPr lang="en-US" sz="6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3300" y="3099137"/>
              <a:ext cx="838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7</a:t>
              </a:r>
              <a:endParaRPr lang="en-US" sz="6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72050" y="437227"/>
            <a:ext cx="371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To help us, lets make a math box of 7’s multiplication facts!</a:t>
            </a:r>
            <a:endParaRPr lang="en-US" sz="3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2743200"/>
            <a:ext cx="2971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7 x 1 =  7</a:t>
            </a:r>
          </a:p>
          <a:p>
            <a:r>
              <a:rPr lang="en-US" sz="3200" dirty="0" smtClean="0">
                <a:latin typeface="+mn-lt"/>
              </a:rPr>
              <a:t>7 x 2 = 14</a:t>
            </a:r>
          </a:p>
          <a:p>
            <a:r>
              <a:rPr lang="en-US" sz="3200" dirty="0" smtClean="0">
                <a:latin typeface="+mn-lt"/>
              </a:rPr>
              <a:t>7 x 5 = 35</a:t>
            </a:r>
          </a:p>
          <a:p>
            <a:r>
              <a:rPr lang="en-US" sz="3200" dirty="0" smtClean="0">
                <a:latin typeface="+mn-lt"/>
              </a:rPr>
              <a:t>7 x 10 = 70</a:t>
            </a:r>
          </a:p>
          <a:p>
            <a:r>
              <a:rPr lang="en-US" sz="3200" dirty="0" smtClean="0">
                <a:latin typeface="+mn-lt"/>
              </a:rPr>
              <a:t>7 x 20 = 140</a:t>
            </a:r>
          </a:p>
          <a:p>
            <a:r>
              <a:rPr lang="en-US" sz="3200" dirty="0" smtClean="0">
                <a:latin typeface="+mn-lt"/>
              </a:rPr>
              <a:t>7 x 50 = 350</a:t>
            </a:r>
          </a:p>
          <a:p>
            <a:r>
              <a:rPr lang="en-US" sz="3200" dirty="0" smtClean="0">
                <a:latin typeface="+mn-lt"/>
              </a:rPr>
              <a:t>7 x 100 = 700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1800" y="419099"/>
            <a:ext cx="4540250" cy="201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dirty="0">
                <a:latin typeface="+mn-lt"/>
              </a:rPr>
              <a:t>We are going to </a:t>
            </a:r>
            <a:r>
              <a:rPr lang="en-US" sz="3000" dirty="0" smtClean="0">
                <a:latin typeface="+mn-lt"/>
              </a:rPr>
              <a:t>look at our entire dividend and our math box to find a product close to our dividend:</a:t>
            </a:r>
            <a:endParaRPr lang="en-US" sz="3000" dirty="0"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3900" y="2743200"/>
            <a:ext cx="3390900" cy="3733800"/>
            <a:chOff x="2273300" y="2971800"/>
            <a:chExt cx="3390900" cy="37338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6600" y="2971800"/>
              <a:ext cx="0" cy="1143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76600" y="2971800"/>
              <a:ext cx="2057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0" y="29718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30600" y="3090207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244</a:t>
              </a:r>
              <a:endParaRPr lang="en-US" sz="6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3300" y="3099137"/>
              <a:ext cx="838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7</a:t>
              </a:r>
              <a:endParaRPr lang="en-US" sz="6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72050" y="437227"/>
            <a:ext cx="3714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 see a math fact that is close to </a:t>
            </a:r>
            <a:r>
              <a:rPr lang="en-US" sz="3600" b="1" dirty="0" smtClean="0">
                <a:latin typeface="+mn-lt"/>
              </a:rPr>
              <a:t>244</a:t>
            </a:r>
            <a:r>
              <a:rPr lang="en-US" sz="3200" dirty="0" smtClean="0">
                <a:latin typeface="+mn-lt"/>
              </a:rPr>
              <a:t> without going over!</a:t>
            </a:r>
            <a:endParaRPr lang="en-US" sz="3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2743200"/>
            <a:ext cx="29718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7 x 1 =  7</a:t>
            </a:r>
          </a:p>
          <a:p>
            <a:r>
              <a:rPr lang="en-US" sz="3200" dirty="0" smtClean="0">
                <a:latin typeface="+mn-lt"/>
              </a:rPr>
              <a:t>7 x 2 = 14</a:t>
            </a:r>
          </a:p>
          <a:p>
            <a:r>
              <a:rPr lang="en-US" sz="3200" dirty="0" smtClean="0">
                <a:latin typeface="+mn-lt"/>
              </a:rPr>
              <a:t>7 x 5 = 35</a:t>
            </a:r>
          </a:p>
          <a:p>
            <a:r>
              <a:rPr lang="en-US" sz="3200" dirty="0" smtClean="0">
                <a:latin typeface="+mn-lt"/>
              </a:rPr>
              <a:t>7 x 10 = 70</a:t>
            </a:r>
          </a:p>
          <a:p>
            <a:r>
              <a:rPr lang="en-US" sz="3600" b="1" dirty="0" smtClean="0">
                <a:latin typeface="+mn-lt"/>
              </a:rPr>
              <a:t>7 x 20 = 140</a:t>
            </a:r>
          </a:p>
          <a:p>
            <a:r>
              <a:rPr lang="en-US" sz="3200" dirty="0" smtClean="0">
                <a:latin typeface="+mn-lt"/>
              </a:rPr>
              <a:t>7 x 50 = 350</a:t>
            </a:r>
          </a:p>
          <a:p>
            <a:r>
              <a:rPr lang="en-US" sz="3200" dirty="0" smtClean="0">
                <a:latin typeface="+mn-lt"/>
              </a:rPr>
              <a:t>7 x 100 = 700</a:t>
            </a:r>
            <a:endParaRPr lang="en-US" sz="3200" dirty="0">
              <a:latin typeface="+mn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72000" y="4610100"/>
            <a:ext cx="1143000" cy="7239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27200" y="3594437"/>
            <a:ext cx="353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/>
              <a:t>-140 </a:t>
            </a:r>
            <a:r>
              <a:rPr lang="en-US" sz="6000" dirty="0" smtClean="0"/>
              <a:t>  20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727200" y="4464218"/>
            <a:ext cx="238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104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4052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 animBg="1"/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1095</Words>
  <Application>Microsoft Office PowerPoint</Application>
  <PresentationFormat>On-screen Show (4:3)</PresentationFormat>
  <Paragraphs>244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Partial Quotients Division Algorithm</vt:lpstr>
      <vt:lpstr>Quick Slate Review Solve the following problems.</vt:lpstr>
      <vt:lpstr>PowerPoint Presentation</vt:lpstr>
      <vt:lpstr>Check your work </vt:lpstr>
      <vt:lpstr>Slate Review of Extended Multiplication Facts</vt:lpstr>
      <vt:lpstr>PowerPoint Presentation</vt:lpstr>
      <vt:lpstr>Let’s Learn the  Partial Quotients Algorithm  for Dividing!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Model Another One!</vt:lpstr>
      <vt:lpstr>Continue until the dividend is smaller than the divisor!</vt:lpstr>
      <vt:lpstr>Try this one using your slate.  Use the blank worksheet to help guide you. </vt:lpstr>
      <vt:lpstr>PowerPoint Presentation</vt:lpstr>
      <vt:lpstr>Let’s try one more! Use the blank worksheet to help guide you. </vt:lpstr>
      <vt:lpstr>PowerPoint Presentation</vt:lpstr>
      <vt:lpstr>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NEIU</dc:creator>
  <cp:lastModifiedBy>kimberly fossett-yoder</cp:lastModifiedBy>
  <cp:revision>135</cp:revision>
  <dcterms:created xsi:type="dcterms:W3CDTF">2011-06-07T21:50:13Z</dcterms:created>
  <dcterms:modified xsi:type="dcterms:W3CDTF">2014-11-11T17:39:35Z</dcterms:modified>
</cp:coreProperties>
</file>