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8" r:id="rId2"/>
    <p:sldId id="299" r:id="rId3"/>
    <p:sldId id="301" r:id="rId4"/>
    <p:sldId id="374" r:id="rId5"/>
    <p:sldId id="302" r:id="rId6"/>
    <p:sldId id="303" r:id="rId7"/>
    <p:sldId id="376" r:id="rId8"/>
    <p:sldId id="304" r:id="rId9"/>
    <p:sldId id="305" r:id="rId10"/>
    <p:sldId id="306" r:id="rId11"/>
    <p:sldId id="307" r:id="rId12"/>
    <p:sldId id="308" r:id="rId13"/>
    <p:sldId id="309" r:id="rId14"/>
    <p:sldId id="310" r:id="rId15"/>
    <p:sldId id="398" r:id="rId16"/>
    <p:sldId id="399" r:id="rId17"/>
    <p:sldId id="4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varScale="1">
        <p:scale>
          <a:sx n="62" d="100"/>
          <a:sy n="62" d="100"/>
        </p:scale>
        <p:origin x="-13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FFD64-883C-45AB-9AE3-98F1329CD319}" type="datetimeFigureOut">
              <a:rPr lang="en-US" smtClean="0"/>
              <a:t>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F9914-4B2B-43D1-AC76-2595DC56D822}" type="slidenum">
              <a:rPr lang="en-US" smtClean="0"/>
              <a:t>‹#›</a:t>
            </a:fld>
            <a:endParaRPr lang="en-US"/>
          </a:p>
        </p:txBody>
      </p:sp>
    </p:spTree>
    <p:extLst>
      <p:ext uri="{BB962C8B-B14F-4D97-AF65-F5344CB8AC3E}">
        <p14:creationId xmlns:p14="http://schemas.microsoft.com/office/powerpoint/2010/main" val="10252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57719C-58F5-4EFF-9D77-D73D05492507}"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2659608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7719C-58F5-4EFF-9D77-D73D05492507}"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959483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7719C-58F5-4EFF-9D77-D73D05492507}"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201144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7719C-58F5-4EFF-9D77-D73D05492507}"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212116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7719C-58F5-4EFF-9D77-D73D05492507}"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205038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57719C-58F5-4EFF-9D77-D73D05492507}"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209709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57719C-58F5-4EFF-9D77-D73D05492507}" type="datetimeFigureOut">
              <a:rPr lang="en-US" smtClean="0"/>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81057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57719C-58F5-4EFF-9D77-D73D05492507}" type="datetimeFigureOut">
              <a:rPr lang="en-US" smtClean="0"/>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174629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7719C-58F5-4EFF-9D77-D73D05492507}" type="datetimeFigureOut">
              <a:rPr lang="en-US" smtClean="0"/>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148282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7719C-58F5-4EFF-9D77-D73D05492507}"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5803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7719C-58F5-4EFF-9D77-D73D05492507}"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39623-1E10-4443-A4CD-69A4120FB598}" type="slidenum">
              <a:rPr lang="en-US" smtClean="0"/>
              <a:t>‹#›</a:t>
            </a:fld>
            <a:endParaRPr lang="en-US"/>
          </a:p>
        </p:txBody>
      </p:sp>
    </p:spTree>
    <p:extLst>
      <p:ext uri="{BB962C8B-B14F-4D97-AF65-F5344CB8AC3E}">
        <p14:creationId xmlns:p14="http://schemas.microsoft.com/office/powerpoint/2010/main" val="340070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7719C-58F5-4EFF-9D77-D73D05492507}" type="datetimeFigureOut">
              <a:rPr lang="en-US" smtClean="0"/>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39623-1E10-4443-A4CD-69A4120FB598}" type="slidenum">
              <a:rPr lang="en-US" smtClean="0"/>
              <a:t>‹#›</a:t>
            </a:fld>
            <a:endParaRPr lang="en-US"/>
          </a:p>
        </p:txBody>
      </p:sp>
    </p:spTree>
    <p:extLst>
      <p:ext uri="{BB962C8B-B14F-4D97-AF65-F5344CB8AC3E}">
        <p14:creationId xmlns:p14="http://schemas.microsoft.com/office/powerpoint/2010/main" val="376637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hildrensuniversity.manchester.ac.uk/interactives/science/earthandbeyond/dayandnigh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terry-eng35.blogspot.co.uk/2012/05/day-night-orbit-rotati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youtu.be/k-oLJxjCzB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0"/>
              </a:spcBef>
            </a:pPr>
            <a:r>
              <a:rPr lang="en-US" sz="7300" b="1" dirty="0" smtClean="0">
                <a:solidFill>
                  <a:schemeClr val="bg1"/>
                </a:solidFill>
                <a:effectLst/>
                <a:latin typeface="Kristen ITC"/>
                <a:ea typeface="Times New Roman"/>
              </a:rPr>
              <a:t/>
            </a:r>
            <a:br>
              <a:rPr lang="en-US" sz="7300" b="1" dirty="0" smtClean="0">
                <a:solidFill>
                  <a:schemeClr val="bg1"/>
                </a:solidFill>
                <a:effectLst/>
                <a:latin typeface="Kristen ITC"/>
                <a:ea typeface="Times New Roman"/>
              </a:rPr>
            </a:br>
            <a:r>
              <a:rPr lang="en-US" sz="7300" b="1" dirty="0" smtClean="0">
                <a:solidFill>
                  <a:schemeClr val="bg1"/>
                </a:solidFill>
                <a:effectLst/>
                <a:latin typeface="Kristen ITC"/>
                <a:ea typeface="Times New Roman"/>
              </a:rPr>
              <a:t>Day and Night</a:t>
            </a:r>
            <a:r>
              <a:rPr lang="en-US" sz="1600" dirty="0" smtClean="0">
                <a:effectLst/>
                <a:latin typeface="Times New Roman"/>
                <a:ea typeface="Times New Roman"/>
              </a:rPr>
              <a:t/>
            </a:r>
            <a:br>
              <a:rPr lang="en-US" sz="1600" dirty="0" smtClean="0">
                <a:effectLst/>
                <a:latin typeface="Times New Roman"/>
                <a:ea typeface="Times New Roman"/>
              </a:rPr>
            </a:b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7547410" cy="449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651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nrise noon sunset diagram"/>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p:spPr>
      </p:pic>
    </p:spTree>
    <p:extLst>
      <p:ext uri="{BB962C8B-B14F-4D97-AF65-F5344CB8AC3E}">
        <p14:creationId xmlns:p14="http://schemas.microsoft.com/office/powerpoint/2010/main" val="2677746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 y="1"/>
            <a:ext cx="9128760" cy="3810000"/>
          </a:xfrm>
        </p:spPr>
        <p:txBody>
          <a:bodyPr>
            <a:normAutofit fontScale="70000" lnSpcReduction="20000"/>
          </a:bodyPr>
          <a:lstStyle/>
          <a:p>
            <a:pPr lvl="0">
              <a:spcBef>
                <a:spcPts val="0"/>
              </a:spcBef>
              <a:buFont typeface="Symbol"/>
              <a:buChar char=""/>
            </a:pPr>
            <a:r>
              <a:rPr lang="en-US" dirty="0" smtClean="0">
                <a:solidFill>
                  <a:schemeClr val="bg1"/>
                </a:solidFill>
                <a:effectLst/>
                <a:latin typeface="Lucida Bright"/>
                <a:ea typeface="Times New Roman"/>
                <a:cs typeface="Times New Roman"/>
              </a:rPr>
              <a:t>It looks as if the sun rises in the </a:t>
            </a:r>
            <a:r>
              <a:rPr lang="en-US" u="sng" dirty="0" smtClean="0">
                <a:solidFill>
                  <a:schemeClr val="bg1"/>
                </a:solidFill>
                <a:effectLst/>
                <a:latin typeface="Lucida Bright"/>
                <a:ea typeface="Times New Roman"/>
                <a:cs typeface="Times New Roman"/>
              </a:rPr>
              <a:t>east</a:t>
            </a:r>
            <a:r>
              <a:rPr lang="en-US" dirty="0" smtClean="0">
                <a:solidFill>
                  <a:schemeClr val="bg1"/>
                </a:solidFill>
                <a:effectLst/>
                <a:latin typeface="Lucida Bright"/>
                <a:ea typeface="Times New Roman"/>
                <a:cs typeface="Times New Roman"/>
              </a:rPr>
              <a:t>, moves across the sky, and set in the </a:t>
            </a:r>
            <a:r>
              <a:rPr lang="en-US" b="1" u="sng" dirty="0" smtClean="0">
                <a:solidFill>
                  <a:schemeClr val="bg1"/>
                </a:solidFill>
                <a:effectLst/>
                <a:latin typeface="Lucida Bright"/>
                <a:ea typeface="Times New Roman"/>
                <a:cs typeface="Times New Roman"/>
              </a:rPr>
              <a:t>west</a:t>
            </a:r>
            <a:r>
              <a:rPr lang="en-US" dirty="0" smtClean="0">
                <a:solidFill>
                  <a:schemeClr val="bg1"/>
                </a:solidFill>
                <a:effectLst/>
                <a:latin typeface="Lucida Bright"/>
                <a:ea typeface="Times New Roman"/>
                <a:cs typeface="Times New Roman"/>
              </a:rPr>
              <a:t>. </a:t>
            </a:r>
          </a:p>
          <a:p>
            <a:pPr marL="0" lvl="0" indent="0">
              <a:spcBef>
                <a:spcPts val="0"/>
              </a:spcBef>
              <a:buNone/>
            </a:pPr>
            <a:endParaRPr lang="en-US"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However, the sun does </a:t>
            </a:r>
            <a:r>
              <a:rPr lang="en-US" b="1" u="sng" dirty="0" smtClean="0">
                <a:solidFill>
                  <a:schemeClr val="bg1"/>
                </a:solidFill>
                <a:effectLst/>
                <a:latin typeface="Lucida Bright"/>
                <a:ea typeface="Times New Roman"/>
                <a:cs typeface="Times New Roman"/>
              </a:rPr>
              <a:t>not</a:t>
            </a:r>
            <a:r>
              <a:rPr lang="en-US" dirty="0" smtClean="0">
                <a:solidFill>
                  <a:schemeClr val="bg1"/>
                </a:solidFill>
                <a:effectLst/>
                <a:latin typeface="Lucida Bright"/>
                <a:ea typeface="Times New Roman"/>
                <a:cs typeface="Times New Roman"/>
              </a:rPr>
              <a:t> really rise in the east. It does not </a:t>
            </a:r>
            <a:r>
              <a:rPr lang="en-US" b="1" u="sng" dirty="0" smtClean="0">
                <a:solidFill>
                  <a:schemeClr val="bg1"/>
                </a:solidFill>
                <a:effectLst/>
                <a:latin typeface="Lucida Bright"/>
                <a:ea typeface="Times New Roman"/>
                <a:cs typeface="Times New Roman"/>
              </a:rPr>
              <a:t>really move</a:t>
            </a:r>
            <a:r>
              <a:rPr lang="en-US" dirty="0" smtClean="0">
                <a:solidFill>
                  <a:schemeClr val="bg1"/>
                </a:solidFill>
                <a:effectLst/>
                <a:latin typeface="Lucida Bright"/>
                <a:ea typeface="Times New Roman"/>
                <a:cs typeface="Times New Roman"/>
              </a:rPr>
              <a:t> across the sky.</a:t>
            </a:r>
          </a:p>
          <a:p>
            <a:pPr marL="0" lvl="0" indent="0">
              <a:spcBef>
                <a:spcPts val="0"/>
              </a:spcBef>
              <a:buNone/>
            </a:pPr>
            <a:endParaRPr lang="en-US"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The sun only seems to move that way because </a:t>
            </a:r>
            <a:r>
              <a:rPr lang="en-US" b="1" u="sng" dirty="0" smtClean="0">
                <a:solidFill>
                  <a:schemeClr val="bg1"/>
                </a:solidFill>
                <a:effectLst/>
                <a:latin typeface="Lucida Bright"/>
                <a:ea typeface="Times New Roman"/>
                <a:cs typeface="Times New Roman"/>
              </a:rPr>
              <a:t>Earth rotates.</a:t>
            </a:r>
            <a:r>
              <a:rPr lang="en-US" dirty="0" smtClean="0">
                <a:solidFill>
                  <a:schemeClr val="bg1"/>
                </a:solidFill>
                <a:effectLst/>
                <a:latin typeface="Lucida Bright"/>
                <a:ea typeface="Times New Roman"/>
                <a:cs typeface="Times New Roman"/>
              </a:rPr>
              <a:t> </a:t>
            </a:r>
          </a:p>
          <a:p>
            <a:pPr marL="0" lvl="0" indent="0">
              <a:spcBef>
                <a:spcPts val="0"/>
              </a:spcBef>
              <a:buNone/>
            </a:pPr>
            <a:endParaRPr lang="en-US"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If you stand in the middle of a room and slowly spin around, you will see the walls of the room move past you. You know that you are moving and the room is not. But it looks as if the room is moving around you. </a:t>
            </a:r>
            <a:endParaRPr lang="en-US" dirty="0" smtClean="0">
              <a:solidFill>
                <a:schemeClr val="bg1"/>
              </a:solidFill>
              <a:effectLst/>
              <a:latin typeface="Times New Roman"/>
              <a:ea typeface="Times New Roman"/>
            </a:endParaRP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14700"/>
            <a:ext cx="70866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3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additive="base">
                                        <p:cTn id="31" dur="500" fill="hold"/>
                                        <p:tgtEl>
                                          <p:spTgt spid="3074"/>
                                        </p:tgtEl>
                                        <p:attrNameLst>
                                          <p:attrName>ppt_x</p:attrName>
                                        </p:attrNameLst>
                                      </p:cBhvr>
                                      <p:tavLst>
                                        <p:tav tm="0">
                                          <p:val>
                                            <p:strVal val="#ppt_x"/>
                                          </p:val>
                                        </p:tav>
                                        <p:tav tm="100000">
                                          <p:val>
                                            <p:strVal val="#ppt_x"/>
                                          </p:val>
                                        </p:tav>
                                      </p:tavLst>
                                    </p:anim>
                                    <p:anim calcmode="lin" valueType="num">
                                      <p:cBhvr additive="base">
                                        <p:cTn id="3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705600"/>
          </a:xfrm>
        </p:spPr>
        <p:txBody>
          <a:bodyPr>
            <a:normAutofit lnSpcReduction="10000"/>
          </a:bodyPr>
          <a:lstStyle/>
          <a:p>
            <a:pPr marL="0" marR="0">
              <a:spcBef>
                <a:spcPts val="0"/>
              </a:spcBef>
              <a:spcAft>
                <a:spcPts val="0"/>
              </a:spcAft>
            </a:pPr>
            <a:r>
              <a:rPr lang="en-US" dirty="0" smtClean="0">
                <a:solidFill>
                  <a:schemeClr val="bg1"/>
                </a:solidFill>
                <a:effectLst/>
                <a:latin typeface="Lucida Bright"/>
                <a:ea typeface="Times New Roman"/>
                <a:cs typeface="Times New Roman"/>
              </a:rPr>
              <a:t>After the sun sets, the sky is </a:t>
            </a:r>
            <a:r>
              <a:rPr lang="en-US" b="1" u="sng" dirty="0" smtClean="0">
                <a:solidFill>
                  <a:schemeClr val="bg1"/>
                </a:solidFill>
                <a:effectLst/>
                <a:latin typeface="Lucida Bright"/>
                <a:ea typeface="Times New Roman"/>
                <a:cs typeface="Times New Roman"/>
              </a:rPr>
              <a:t>dark</a:t>
            </a:r>
            <a:r>
              <a:rPr lang="en-US" dirty="0" smtClean="0">
                <a:solidFill>
                  <a:schemeClr val="bg1"/>
                </a:solidFill>
                <a:effectLst/>
                <a:latin typeface="Lucida Bright"/>
                <a:ea typeface="Times New Roman"/>
                <a:cs typeface="Times New Roman"/>
              </a:rPr>
              <a:t> and you can see </a:t>
            </a:r>
            <a:r>
              <a:rPr lang="en-US" b="1" u="sng" dirty="0" smtClean="0">
                <a:solidFill>
                  <a:schemeClr val="bg1"/>
                </a:solidFill>
                <a:effectLst/>
                <a:latin typeface="Lucida Bright"/>
                <a:ea typeface="Times New Roman"/>
                <a:cs typeface="Times New Roman"/>
              </a:rPr>
              <a:t>stars</a:t>
            </a:r>
            <a:r>
              <a:rPr lang="en-US" dirty="0" smtClean="0">
                <a:solidFill>
                  <a:schemeClr val="bg1"/>
                </a:solidFill>
                <a:effectLst/>
                <a:latin typeface="Lucida Bright"/>
                <a:ea typeface="Times New Roman"/>
                <a:cs typeface="Times New Roman"/>
              </a:rPr>
              <a:t> in the sky. </a:t>
            </a:r>
            <a:endParaRPr lang="en-US" sz="24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During the night, most stars seem to </a:t>
            </a:r>
            <a:r>
              <a:rPr lang="en-US" b="1" u="sng" dirty="0" smtClean="0">
                <a:solidFill>
                  <a:schemeClr val="bg1"/>
                </a:solidFill>
                <a:effectLst/>
                <a:latin typeface="Lucida Bright"/>
                <a:ea typeface="Times New Roman"/>
                <a:cs typeface="Times New Roman"/>
              </a:rPr>
              <a:t>move across</a:t>
            </a:r>
            <a:r>
              <a:rPr lang="en-US" dirty="0" smtClean="0">
                <a:solidFill>
                  <a:schemeClr val="bg1"/>
                </a:solidFill>
                <a:effectLst/>
                <a:latin typeface="Lucida Bright"/>
                <a:ea typeface="Times New Roman"/>
                <a:cs typeface="Times New Roman"/>
              </a:rPr>
              <a:t> the sky from </a:t>
            </a:r>
            <a:r>
              <a:rPr lang="en-US" b="1" u="sng" dirty="0" smtClean="0">
                <a:solidFill>
                  <a:schemeClr val="bg1"/>
                </a:solidFill>
                <a:effectLst/>
                <a:latin typeface="Lucida Bright"/>
                <a:ea typeface="Times New Roman"/>
                <a:cs typeface="Times New Roman"/>
              </a:rPr>
              <a:t>east to west</a:t>
            </a:r>
            <a:r>
              <a:rPr lang="en-US" dirty="0" smtClean="0">
                <a:solidFill>
                  <a:schemeClr val="bg1"/>
                </a:solidFill>
                <a:effectLst/>
                <a:latin typeface="Lucida Bright"/>
                <a:ea typeface="Times New Roman"/>
                <a:cs typeface="Times New Roman"/>
              </a:rPr>
              <a:t>. </a:t>
            </a:r>
            <a:endParaRPr lang="en-US" sz="24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The stars </a:t>
            </a:r>
            <a:r>
              <a:rPr lang="en-US" b="1" u="sng" dirty="0" smtClean="0">
                <a:solidFill>
                  <a:schemeClr val="bg1"/>
                </a:solidFill>
                <a:effectLst/>
                <a:latin typeface="Lucida Bright"/>
                <a:ea typeface="Times New Roman"/>
                <a:cs typeface="Times New Roman"/>
              </a:rPr>
              <a:t>do not really move</a:t>
            </a:r>
            <a:r>
              <a:rPr lang="en-US" dirty="0" smtClean="0">
                <a:solidFill>
                  <a:schemeClr val="bg1"/>
                </a:solidFill>
                <a:effectLst/>
                <a:latin typeface="Lucida Bright"/>
                <a:ea typeface="Times New Roman"/>
                <a:cs typeface="Times New Roman"/>
              </a:rPr>
              <a:t> the way they seem to move. </a:t>
            </a:r>
            <a:endParaRPr lang="en-US" sz="24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Like the sun, they seem to move that way because </a:t>
            </a:r>
            <a:r>
              <a:rPr lang="en-US" b="1" u="sng" dirty="0" smtClean="0">
                <a:solidFill>
                  <a:schemeClr val="bg1"/>
                </a:solidFill>
                <a:effectLst/>
                <a:latin typeface="Lucida Bright"/>
                <a:ea typeface="Times New Roman"/>
                <a:cs typeface="Times New Roman"/>
              </a:rPr>
              <a:t>Earth is spinning on its axis</a:t>
            </a:r>
            <a:r>
              <a:rPr lang="en-US" dirty="0" smtClean="0">
                <a:solidFill>
                  <a:schemeClr val="bg1"/>
                </a:solidFill>
                <a:effectLst/>
                <a:latin typeface="Lucida Bright"/>
                <a:ea typeface="Times New Roman"/>
                <a:cs typeface="Times New Roman"/>
              </a:rPr>
              <a:t>. </a:t>
            </a:r>
            <a:endParaRPr lang="en-US" sz="24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As Earth continues to spin, the sun will </a:t>
            </a:r>
            <a:r>
              <a:rPr lang="en-US" b="1" u="sng" dirty="0" smtClean="0">
                <a:solidFill>
                  <a:schemeClr val="bg1"/>
                </a:solidFill>
                <a:effectLst/>
                <a:latin typeface="Lucida Bright"/>
                <a:ea typeface="Times New Roman"/>
                <a:cs typeface="Times New Roman"/>
              </a:rPr>
              <a:t>rise again</a:t>
            </a:r>
            <a:r>
              <a:rPr lang="en-US" dirty="0" smtClean="0">
                <a:solidFill>
                  <a:schemeClr val="bg1"/>
                </a:solidFill>
                <a:effectLst/>
                <a:latin typeface="Lucida Bright"/>
                <a:ea typeface="Times New Roman"/>
                <a:cs typeface="Times New Roman"/>
              </a:rPr>
              <a:t> the next morning. </a:t>
            </a:r>
            <a:endParaRPr lang="en-US" sz="24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The </a:t>
            </a:r>
            <a:r>
              <a:rPr lang="en-US" b="1" u="sng" dirty="0" smtClean="0">
                <a:solidFill>
                  <a:schemeClr val="bg1"/>
                </a:solidFill>
                <a:effectLst/>
                <a:latin typeface="Lucida Bright"/>
                <a:ea typeface="Times New Roman"/>
                <a:cs typeface="Times New Roman"/>
              </a:rPr>
              <a:t>cycle </a:t>
            </a:r>
            <a:r>
              <a:rPr lang="en-US" dirty="0" smtClean="0">
                <a:solidFill>
                  <a:schemeClr val="bg1"/>
                </a:solidFill>
                <a:effectLst/>
                <a:latin typeface="Lucida Bright"/>
                <a:ea typeface="Times New Roman"/>
                <a:cs typeface="Times New Roman"/>
              </a:rPr>
              <a:t>of day and night will </a:t>
            </a:r>
            <a:r>
              <a:rPr lang="en-US" b="1" u="sng" dirty="0" smtClean="0">
                <a:solidFill>
                  <a:schemeClr val="bg1"/>
                </a:solidFill>
                <a:effectLst/>
                <a:latin typeface="Lucida Bright"/>
                <a:ea typeface="Times New Roman"/>
                <a:cs typeface="Times New Roman"/>
              </a:rPr>
              <a:t>repeat.</a:t>
            </a:r>
            <a:r>
              <a:rPr lang="en-US" dirty="0" smtClean="0">
                <a:solidFill>
                  <a:schemeClr val="bg1"/>
                </a:solidFill>
                <a:effectLst/>
                <a:latin typeface="Lucida Bright"/>
                <a:ea typeface="Times New Roman"/>
                <a:cs typeface="Times New Roman"/>
              </a:rPr>
              <a:t> </a:t>
            </a:r>
            <a:endParaRPr lang="en-US" sz="24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A cycle is a </a:t>
            </a:r>
            <a:r>
              <a:rPr lang="en-US" b="1" u="sng" dirty="0" smtClean="0">
                <a:solidFill>
                  <a:schemeClr val="bg1"/>
                </a:solidFill>
                <a:effectLst/>
                <a:latin typeface="Lucida Bright"/>
                <a:ea typeface="Times New Roman"/>
                <a:cs typeface="Times New Roman"/>
              </a:rPr>
              <a:t>set of events that happen over and over</a:t>
            </a:r>
            <a:r>
              <a:rPr lang="en-US" dirty="0" smtClean="0">
                <a:solidFill>
                  <a:schemeClr val="bg1"/>
                </a:solidFill>
                <a:effectLst/>
                <a:latin typeface="Lucida Bright"/>
                <a:ea typeface="Times New Roman"/>
                <a:cs typeface="Times New Roman"/>
              </a:rPr>
              <a:t>. </a:t>
            </a:r>
          </a:p>
          <a:p>
            <a:pPr marL="0" lvl="0" indent="0">
              <a:spcBef>
                <a:spcPts val="0"/>
              </a:spcBef>
              <a:buNone/>
            </a:pPr>
            <a:endParaRPr lang="en-US" dirty="0" smtClean="0">
              <a:solidFill>
                <a:schemeClr val="bg1"/>
              </a:solidFill>
              <a:effectLst/>
              <a:latin typeface="Lucida Bright"/>
              <a:ea typeface="Times New Roman"/>
              <a:cs typeface="Times New Roman"/>
            </a:endParaRPr>
          </a:p>
          <a:p>
            <a:pPr lvl="0">
              <a:spcBef>
                <a:spcPts val="0"/>
              </a:spcBef>
              <a:buFont typeface="Symbol"/>
              <a:buChar char=""/>
            </a:pPr>
            <a:r>
              <a:rPr lang="en-US" sz="2400" dirty="0" smtClean="0">
                <a:solidFill>
                  <a:schemeClr val="bg1"/>
                </a:solidFill>
                <a:latin typeface="Times New Roman"/>
                <a:ea typeface="Times New Roman"/>
                <a:hlinkClick r:id="rId2"/>
              </a:rPr>
              <a:t>Interactive Day and Night </a:t>
            </a:r>
            <a:endParaRPr lang="en-US" sz="2400" dirty="0" smtClean="0">
              <a:solidFill>
                <a:schemeClr val="bg1"/>
              </a:solidFill>
              <a:effectLst/>
              <a:latin typeface="Times New Roman"/>
              <a:ea typeface="Times New Roman"/>
            </a:endParaRPr>
          </a:p>
          <a:p>
            <a:endParaRPr lang="en-US" dirty="0"/>
          </a:p>
        </p:txBody>
      </p:sp>
    </p:spTree>
    <p:extLst>
      <p:ext uri="{BB962C8B-B14F-4D97-AF65-F5344CB8AC3E}">
        <p14:creationId xmlns:p14="http://schemas.microsoft.com/office/powerpoint/2010/main" val="271245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indent="-342900">
              <a:spcBef>
                <a:spcPts val="0"/>
              </a:spcBef>
            </a:pPr>
            <a:r>
              <a:rPr lang="en-US" sz="3600" b="1" dirty="0" smtClean="0">
                <a:solidFill>
                  <a:schemeClr val="bg1"/>
                </a:solidFill>
                <a:latin typeface="Lucida Bright"/>
                <a:ea typeface="Times New Roman"/>
                <a:cs typeface="Times New Roman"/>
              </a:rPr>
              <a:t/>
            </a:r>
            <a:br>
              <a:rPr lang="en-US" sz="3600" b="1" dirty="0" smtClean="0">
                <a:solidFill>
                  <a:schemeClr val="bg1"/>
                </a:solidFill>
                <a:latin typeface="Lucida Bright"/>
                <a:ea typeface="Times New Roman"/>
                <a:cs typeface="Times New Roman"/>
              </a:rPr>
            </a:br>
            <a:r>
              <a:rPr lang="en-US" sz="3600" b="1" dirty="0">
                <a:solidFill>
                  <a:schemeClr val="bg1"/>
                </a:solidFill>
                <a:latin typeface="Lucida Bright"/>
                <a:ea typeface="Times New Roman"/>
                <a:cs typeface="Times New Roman"/>
              </a:rPr>
              <a:t/>
            </a:r>
            <a:br>
              <a:rPr lang="en-US" sz="3600" b="1" dirty="0">
                <a:solidFill>
                  <a:schemeClr val="bg1"/>
                </a:solidFill>
                <a:latin typeface="Lucida Bright"/>
                <a:ea typeface="Times New Roman"/>
                <a:cs typeface="Times New Roman"/>
              </a:rPr>
            </a:br>
            <a:r>
              <a:rPr lang="en-US" sz="3600" b="1" dirty="0" smtClean="0">
                <a:solidFill>
                  <a:schemeClr val="bg1"/>
                </a:solidFill>
                <a:latin typeface="Lucida Bright"/>
                <a:ea typeface="Times New Roman"/>
                <a:cs typeface="Times New Roman"/>
              </a:rPr>
              <a:t/>
            </a:r>
            <a:br>
              <a:rPr lang="en-US" sz="3600" b="1" dirty="0" smtClean="0">
                <a:solidFill>
                  <a:schemeClr val="bg1"/>
                </a:solidFill>
                <a:latin typeface="Lucida Bright"/>
                <a:ea typeface="Times New Roman"/>
                <a:cs typeface="Times New Roman"/>
              </a:rPr>
            </a:br>
            <a:r>
              <a:rPr lang="en-US" sz="3600" b="1" dirty="0">
                <a:solidFill>
                  <a:schemeClr val="bg1"/>
                </a:solidFill>
                <a:latin typeface="Lucida Bright"/>
                <a:ea typeface="Times New Roman"/>
                <a:cs typeface="Times New Roman"/>
              </a:rPr>
              <a:t/>
            </a:r>
            <a:br>
              <a:rPr lang="en-US" sz="3600" b="1" dirty="0">
                <a:solidFill>
                  <a:schemeClr val="bg1"/>
                </a:solidFill>
                <a:latin typeface="Lucida Bright"/>
                <a:ea typeface="Times New Roman"/>
                <a:cs typeface="Times New Roman"/>
              </a:rPr>
            </a:br>
            <a:r>
              <a:rPr lang="en-US" sz="3600" b="1" dirty="0" smtClean="0">
                <a:solidFill>
                  <a:schemeClr val="bg1"/>
                </a:solidFill>
                <a:latin typeface="Lucida Bright"/>
                <a:ea typeface="Times New Roman"/>
                <a:cs typeface="Times New Roman"/>
              </a:rPr>
              <a:t>Discussion </a:t>
            </a:r>
            <a:r>
              <a:rPr lang="en-US" sz="3600" b="1" dirty="0">
                <a:solidFill>
                  <a:schemeClr val="bg1"/>
                </a:solidFill>
                <a:latin typeface="Lucida Bright"/>
                <a:ea typeface="Times New Roman"/>
                <a:cs typeface="Times New Roman"/>
              </a:rPr>
              <a:t>Question:</a:t>
            </a:r>
            <a:r>
              <a:rPr lang="en-US" sz="2800" dirty="0">
                <a:solidFill>
                  <a:prstClr val="black"/>
                </a:solidFill>
                <a:latin typeface="Times New Roman"/>
                <a:ea typeface="Times New Roman"/>
              </a:rPr>
              <a:t/>
            </a:r>
            <a:br>
              <a:rPr lang="en-US" sz="2800" dirty="0">
                <a:solidFill>
                  <a:prstClr val="black"/>
                </a:solidFill>
                <a:latin typeface="Times New Roman"/>
                <a:ea typeface="Times New Roman"/>
              </a:rPr>
            </a:br>
            <a:endParaRPr lang="en-US" dirty="0"/>
          </a:p>
        </p:txBody>
      </p:sp>
      <p:sp>
        <p:nvSpPr>
          <p:cNvPr id="3" name="Content Placeholder 2"/>
          <p:cNvSpPr>
            <a:spLocks noGrp="1"/>
          </p:cNvSpPr>
          <p:nvPr>
            <p:ph idx="1"/>
          </p:nvPr>
        </p:nvSpPr>
        <p:spPr>
          <a:xfrm>
            <a:off x="457200" y="2133600"/>
            <a:ext cx="8229600" cy="4525963"/>
          </a:xfrm>
        </p:spPr>
        <p:txBody>
          <a:bodyPr/>
          <a:lstStyle/>
          <a:p>
            <a:pPr marL="0" marR="0" indent="0" algn="ctr">
              <a:spcBef>
                <a:spcPts val="0"/>
              </a:spcBef>
              <a:spcAft>
                <a:spcPts val="0"/>
              </a:spcAft>
              <a:buNone/>
            </a:pPr>
            <a:r>
              <a:rPr lang="en-US" sz="4800" dirty="0" smtClean="0">
                <a:solidFill>
                  <a:schemeClr val="bg1"/>
                </a:solidFill>
              </a:rPr>
              <a:t>What </a:t>
            </a:r>
            <a:r>
              <a:rPr lang="en-US" sz="4800" dirty="0">
                <a:solidFill>
                  <a:schemeClr val="bg1"/>
                </a:solidFill>
              </a:rPr>
              <a:t>would happen to day and night if Earth rotated faster? What would happen if Earth rotated more slowly?</a:t>
            </a:r>
          </a:p>
          <a:p>
            <a:pPr marL="0" indent="0">
              <a:buNone/>
            </a:pPr>
            <a:endParaRPr lang="en-US" dirty="0"/>
          </a:p>
        </p:txBody>
      </p:sp>
      <p:sp>
        <p:nvSpPr>
          <p:cNvPr id="4" name="Rectangle 3"/>
          <p:cNvSpPr/>
          <p:nvPr/>
        </p:nvSpPr>
        <p:spPr>
          <a:xfrm>
            <a:off x="381000" y="304800"/>
            <a:ext cx="7848600" cy="369332"/>
          </a:xfrm>
          <a:prstGeom prst="rect">
            <a:avLst/>
          </a:prstGeom>
        </p:spPr>
        <p:txBody>
          <a:bodyPr wrap="square">
            <a:spAutoFit/>
          </a:bodyPr>
          <a:lstStyle/>
          <a:p>
            <a:r>
              <a:rPr lang="en-US" dirty="0" smtClean="0">
                <a:solidFill>
                  <a:schemeClr val="bg1"/>
                </a:solidFill>
                <a:hlinkClick r:id="rId2"/>
              </a:rPr>
              <a:t>Click here for more interactive videos</a:t>
            </a:r>
            <a:endParaRPr lang="en-US" dirty="0">
              <a:solidFill>
                <a:schemeClr val="bg1"/>
              </a:solidFill>
            </a:endParaRPr>
          </a:p>
        </p:txBody>
      </p:sp>
    </p:spTree>
    <p:extLst>
      <p:ext uri="{BB962C8B-B14F-4D97-AF65-F5344CB8AC3E}">
        <p14:creationId xmlns:p14="http://schemas.microsoft.com/office/powerpoint/2010/main" val="3938862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8336280" cy="5867400"/>
          </a:xfrm>
        </p:spPr>
        <p:txBody>
          <a:bodyPr>
            <a:normAutofit/>
          </a:bodyPr>
          <a:lstStyle/>
          <a:p>
            <a:pPr marL="0" marR="0" indent="0">
              <a:spcBef>
                <a:spcPts val="0"/>
              </a:spcBef>
              <a:spcAft>
                <a:spcPts val="0"/>
              </a:spcAft>
              <a:buNone/>
            </a:pPr>
            <a:r>
              <a:rPr lang="en-US" sz="3600" b="1" dirty="0" smtClean="0">
                <a:solidFill>
                  <a:schemeClr val="bg1"/>
                </a:solidFill>
                <a:effectLst/>
                <a:latin typeface="Lucida Bright"/>
                <a:ea typeface="Times New Roman"/>
                <a:cs typeface="Times New Roman"/>
              </a:rPr>
              <a:t>Lesson Review</a:t>
            </a:r>
            <a:endParaRPr lang="en-US" sz="2800" dirty="0" smtClean="0">
              <a:solidFill>
                <a:schemeClr val="bg1"/>
              </a:solidFill>
              <a:effectLst/>
              <a:latin typeface="Times New Roman"/>
              <a:ea typeface="Times New Roman"/>
            </a:endParaRPr>
          </a:p>
          <a:p>
            <a:pPr marL="0" marR="0" indent="0">
              <a:spcBef>
                <a:spcPts val="0"/>
              </a:spcBef>
              <a:spcAft>
                <a:spcPts val="0"/>
              </a:spcAft>
              <a:buNone/>
            </a:pPr>
            <a:endParaRPr lang="en-US" sz="2800" dirty="0">
              <a:solidFill>
                <a:schemeClr val="bg1"/>
              </a:solidFill>
              <a:latin typeface="Times New Roman"/>
              <a:ea typeface="Times New Roman"/>
            </a:endParaRPr>
          </a:p>
          <a:p>
            <a:pPr marL="514350" marR="0" indent="-514350">
              <a:spcBef>
                <a:spcPts val="0"/>
              </a:spcBef>
              <a:spcAft>
                <a:spcPts val="0"/>
              </a:spcAft>
              <a:buAutoNum type="arabicPeriod"/>
            </a:pPr>
            <a:r>
              <a:rPr lang="en-US" dirty="0" smtClean="0">
                <a:solidFill>
                  <a:schemeClr val="bg1"/>
                </a:solidFill>
                <a:effectLst/>
                <a:latin typeface="Lucida Bright"/>
                <a:ea typeface="Times New Roman"/>
                <a:cs typeface="Times New Roman"/>
              </a:rPr>
              <a:t>Around what does Earth rotate?</a:t>
            </a:r>
          </a:p>
          <a:p>
            <a:pPr marL="514350" marR="0" indent="-514350">
              <a:spcBef>
                <a:spcPts val="0"/>
              </a:spcBef>
              <a:spcAft>
                <a:spcPts val="0"/>
              </a:spcAft>
              <a:buAutoNum type="arabicPeriod"/>
            </a:pPr>
            <a:endParaRPr lang="en-US" sz="2800" dirty="0">
              <a:solidFill>
                <a:schemeClr val="bg1"/>
              </a:solidFill>
              <a:latin typeface="Lucida Bright"/>
              <a:ea typeface="Times New Roman"/>
              <a:cs typeface="Times New Roman"/>
            </a:endParaRPr>
          </a:p>
          <a:p>
            <a:pPr marL="0" marR="0" indent="0">
              <a:spcBef>
                <a:spcPts val="0"/>
              </a:spcBef>
              <a:spcAft>
                <a:spcPts val="0"/>
              </a:spcAft>
              <a:buNone/>
            </a:pPr>
            <a:endParaRPr lang="en-US" sz="2800" dirty="0" smtClean="0">
              <a:solidFill>
                <a:schemeClr val="bg1"/>
              </a:solidFill>
              <a:effectLst/>
              <a:latin typeface="Times New Roman"/>
              <a:ea typeface="Times New Roman"/>
            </a:endParaRPr>
          </a:p>
          <a:p>
            <a:pPr marL="0" marR="0">
              <a:spcBef>
                <a:spcPts val="0"/>
              </a:spcBef>
              <a:spcAft>
                <a:spcPts val="0"/>
              </a:spcAft>
            </a:pPr>
            <a:r>
              <a:rPr lang="en-US" sz="800"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marL="0" marR="0" indent="0">
              <a:spcBef>
                <a:spcPts val="0"/>
              </a:spcBef>
              <a:spcAft>
                <a:spcPts val="0"/>
              </a:spcAft>
              <a:buNone/>
            </a:pPr>
            <a:r>
              <a:rPr lang="en-US" dirty="0" smtClean="0">
                <a:solidFill>
                  <a:schemeClr val="bg1"/>
                </a:solidFill>
                <a:effectLst/>
                <a:latin typeface="Lucida Bright"/>
                <a:ea typeface="Times New Roman"/>
                <a:cs typeface="Times New Roman"/>
              </a:rPr>
              <a:t>A. the sun</a:t>
            </a:r>
            <a:endParaRPr lang="en-US" sz="2800" dirty="0" smtClean="0">
              <a:solidFill>
                <a:schemeClr val="bg1"/>
              </a:solidFill>
              <a:effectLst/>
              <a:latin typeface="Times New Roman"/>
              <a:ea typeface="Times New Roman"/>
            </a:endParaRPr>
          </a:p>
          <a:p>
            <a:pPr marL="0" marR="0">
              <a:spcBef>
                <a:spcPts val="0"/>
              </a:spcBef>
              <a:spcAft>
                <a:spcPts val="0"/>
              </a:spcAft>
            </a:pPr>
            <a:r>
              <a:rPr lang="en-US" sz="800"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marL="0" marR="0" indent="0">
              <a:spcBef>
                <a:spcPts val="0"/>
              </a:spcBef>
              <a:spcAft>
                <a:spcPts val="0"/>
              </a:spcAft>
              <a:buNone/>
            </a:pPr>
            <a:r>
              <a:rPr lang="en-US" dirty="0" smtClean="0">
                <a:solidFill>
                  <a:schemeClr val="bg1"/>
                </a:solidFill>
                <a:effectLst/>
                <a:latin typeface="Lucida Bright"/>
                <a:ea typeface="Times New Roman"/>
                <a:cs typeface="Times New Roman"/>
              </a:rPr>
              <a:t>B. its axis</a:t>
            </a:r>
            <a:endParaRPr lang="en-US" sz="2800" dirty="0" smtClean="0">
              <a:solidFill>
                <a:schemeClr val="bg1"/>
              </a:solidFill>
              <a:effectLst/>
              <a:latin typeface="Times New Roman"/>
              <a:ea typeface="Times New Roman"/>
            </a:endParaRPr>
          </a:p>
          <a:p>
            <a:pPr marL="0" marR="0">
              <a:spcBef>
                <a:spcPts val="0"/>
              </a:spcBef>
              <a:spcAft>
                <a:spcPts val="0"/>
              </a:spcAft>
            </a:pPr>
            <a:r>
              <a:rPr lang="en-US" sz="800"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marL="0" marR="0" indent="0">
              <a:spcBef>
                <a:spcPts val="0"/>
              </a:spcBef>
              <a:spcAft>
                <a:spcPts val="0"/>
              </a:spcAft>
              <a:buNone/>
            </a:pPr>
            <a:r>
              <a:rPr lang="en-US" dirty="0" smtClean="0">
                <a:solidFill>
                  <a:schemeClr val="bg1"/>
                </a:solidFill>
                <a:effectLst/>
                <a:latin typeface="Lucida Bright"/>
                <a:ea typeface="Times New Roman"/>
                <a:cs typeface="Times New Roman"/>
              </a:rPr>
              <a:t>C. the moon</a:t>
            </a:r>
            <a:endParaRPr lang="en-US" sz="2800" dirty="0" smtClean="0">
              <a:solidFill>
                <a:schemeClr val="bg1"/>
              </a:solidFill>
              <a:effectLst/>
              <a:latin typeface="Times New Roman"/>
              <a:ea typeface="Times New Roman"/>
            </a:endParaRPr>
          </a:p>
          <a:p>
            <a:pPr marL="0" marR="0" indent="0">
              <a:spcBef>
                <a:spcPts val="0"/>
              </a:spcBef>
              <a:spcAft>
                <a:spcPts val="0"/>
              </a:spcAft>
              <a:buNone/>
            </a:pPr>
            <a:r>
              <a:rPr lang="en-US" dirty="0" smtClean="0">
                <a:solidFill>
                  <a:schemeClr val="bg1"/>
                </a:solidFill>
                <a:effectLst/>
                <a:latin typeface="Lucida Bright"/>
                <a:ea typeface="Times New Roman"/>
                <a:cs typeface="Times New Roman"/>
              </a:rPr>
              <a:t>D. the horizon</a:t>
            </a:r>
            <a:endParaRPr lang="en-US" sz="2800" dirty="0" smtClean="0">
              <a:solidFill>
                <a:schemeClr val="bg1"/>
              </a:solidFill>
              <a:effectLst/>
              <a:latin typeface="Times New Roman"/>
              <a:ea typeface="Times New Roman"/>
            </a:endParaRPr>
          </a:p>
          <a:p>
            <a:pPr marL="0" marR="0" indent="0">
              <a:spcBef>
                <a:spcPts val="0"/>
              </a:spcBef>
              <a:spcAft>
                <a:spcPts val="0"/>
              </a:spcAft>
              <a:buNone/>
            </a:pPr>
            <a:endParaRPr lang="en-US" sz="2800" dirty="0" smtClean="0">
              <a:solidFill>
                <a:schemeClr val="bg1"/>
              </a:solidFill>
              <a:effectLst/>
              <a:latin typeface="Times New Roman"/>
              <a:ea typeface="Times New Roman"/>
            </a:endParaRPr>
          </a:p>
        </p:txBody>
      </p:sp>
    </p:spTree>
    <p:extLst>
      <p:ext uri="{BB962C8B-B14F-4D97-AF65-F5344CB8AC3E}">
        <p14:creationId xmlns:p14="http://schemas.microsoft.com/office/powerpoint/2010/main" val="158228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05800" cy="5668963"/>
          </a:xfrm>
        </p:spPr>
        <p:txBody>
          <a:bodyPr>
            <a:normAutofit/>
          </a:bodyPr>
          <a:lstStyle/>
          <a:p>
            <a:pPr marL="0" lvl="0">
              <a:spcBef>
                <a:spcPts val="0"/>
              </a:spcBef>
            </a:pPr>
            <a:r>
              <a:rPr lang="en-US" sz="4400" dirty="0">
                <a:solidFill>
                  <a:prstClr val="white"/>
                </a:solidFill>
                <a:latin typeface="Lucida Bright"/>
                <a:ea typeface="Times New Roman"/>
                <a:cs typeface="Times New Roman"/>
              </a:rPr>
              <a:t>2. How long does Earth take to rotate once</a:t>
            </a:r>
            <a:r>
              <a:rPr lang="en-US" sz="4400" dirty="0" smtClean="0">
                <a:solidFill>
                  <a:prstClr val="white"/>
                </a:solidFill>
                <a:latin typeface="Lucida Bright"/>
                <a:ea typeface="Times New Roman"/>
                <a:cs typeface="Times New Roman"/>
              </a:rPr>
              <a:t>?</a:t>
            </a:r>
          </a:p>
          <a:p>
            <a:pPr marL="0" lvl="0">
              <a:spcBef>
                <a:spcPts val="0"/>
              </a:spcBef>
            </a:pPr>
            <a:endParaRPr lang="en-US" sz="3600" dirty="0">
              <a:solidFill>
                <a:prstClr val="white"/>
              </a:solidFill>
              <a:latin typeface="Times New Roman"/>
              <a:ea typeface="Times New Roman"/>
            </a:endParaRPr>
          </a:p>
          <a:p>
            <a:pPr marL="0" lvl="0">
              <a:spcBef>
                <a:spcPts val="0"/>
              </a:spcBef>
            </a:pPr>
            <a:r>
              <a:rPr lang="en-US" sz="1050" dirty="0">
                <a:solidFill>
                  <a:prstClr val="white"/>
                </a:solidFill>
                <a:latin typeface="Lucida Bright"/>
                <a:ea typeface="Times New Roman"/>
                <a:cs typeface="Times New Roman"/>
              </a:rPr>
              <a:t> </a:t>
            </a:r>
            <a:endParaRPr lang="en-US" sz="3600" b="1" dirty="0">
              <a:solidFill>
                <a:prstClr val="white"/>
              </a:solidFill>
              <a:latin typeface="Times New Roman"/>
              <a:ea typeface="Times New Roman"/>
            </a:endParaRPr>
          </a:p>
          <a:p>
            <a:pPr marL="0" lvl="0" indent="0">
              <a:spcBef>
                <a:spcPts val="0"/>
              </a:spcBef>
              <a:buNone/>
            </a:pPr>
            <a:r>
              <a:rPr lang="en-US" sz="4400" b="1" dirty="0" smtClean="0">
                <a:solidFill>
                  <a:prstClr val="white"/>
                </a:solidFill>
                <a:latin typeface="Lucida Bright"/>
                <a:ea typeface="Times New Roman"/>
                <a:cs typeface="Times New Roman"/>
              </a:rPr>
              <a:t>A</a:t>
            </a:r>
            <a:r>
              <a:rPr lang="en-US" sz="4400" b="1" dirty="0">
                <a:solidFill>
                  <a:prstClr val="white"/>
                </a:solidFill>
                <a:latin typeface="Lucida Bright"/>
                <a:ea typeface="Times New Roman"/>
                <a:cs typeface="Times New Roman"/>
              </a:rPr>
              <a:t>. 12 hours</a:t>
            </a:r>
            <a:endParaRPr lang="en-US" sz="3600" b="1" dirty="0">
              <a:solidFill>
                <a:prstClr val="white"/>
              </a:solidFill>
              <a:latin typeface="Times New Roman"/>
              <a:ea typeface="Times New Roman"/>
            </a:endParaRPr>
          </a:p>
          <a:p>
            <a:pPr marL="0" lvl="0">
              <a:spcBef>
                <a:spcPts val="0"/>
              </a:spcBef>
            </a:pPr>
            <a:r>
              <a:rPr lang="en-US" sz="1050" dirty="0">
                <a:solidFill>
                  <a:prstClr val="white"/>
                </a:solidFill>
                <a:latin typeface="Lucida Bright"/>
                <a:ea typeface="Times New Roman"/>
                <a:cs typeface="Times New Roman"/>
              </a:rPr>
              <a:t> </a:t>
            </a:r>
            <a:endParaRPr lang="en-US" sz="3600" dirty="0">
              <a:solidFill>
                <a:prstClr val="white"/>
              </a:solidFill>
              <a:latin typeface="Times New Roman"/>
              <a:ea typeface="Times New Roman"/>
            </a:endParaRPr>
          </a:p>
          <a:p>
            <a:pPr marL="0" lvl="0" indent="0">
              <a:spcBef>
                <a:spcPts val="0"/>
              </a:spcBef>
              <a:buNone/>
            </a:pPr>
            <a:r>
              <a:rPr lang="en-US" sz="4400" dirty="0" smtClean="0">
                <a:solidFill>
                  <a:prstClr val="white"/>
                </a:solidFill>
                <a:latin typeface="Lucida Bright"/>
                <a:ea typeface="Times New Roman"/>
                <a:cs typeface="Times New Roman"/>
              </a:rPr>
              <a:t>B</a:t>
            </a:r>
            <a:r>
              <a:rPr lang="en-US" sz="4400" dirty="0">
                <a:solidFill>
                  <a:prstClr val="white"/>
                </a:solidFill>
                <a:latin typeface="Lucida Bright"/>
                <a:ea typeface="Times New Roman"/>
                <a:cs typeface="Times New Roman"/>
              </a:rPr>
              <a:t>. 20 hours</a:t>
            </a:r>
            <a:endParaRPr lang="en-US" sz="3600" dirty="0">
              <a:solidFill>
                <a:prstClr val="white"/>
              </a:solidFill>
              <a:latin typeface="Times New Roman"/>
              <a:ea typeface="Times New Roman"/>
            </a:endParaRPr>
          </a:p>
          <a:p>
            <a:pPr marL="0" lvl="0">
              <a:spcBef>
                <a:spcPts val="0"/>
              </a:spcBef>
            </a:pPr>
            <a:r>
              <a:rPr lang="en-US" sz="1050" dirty="0">
                <a:solidFill>
                  <a:prstClr val="white"/>
                </a:solidFill>
                <a:latin typeface="Lucida Bright"/>
                <a:ea typeface="Times New Roman"/>
                <a:cs typeface="Times New Roman"/>
              </a:rPr>
              <a:t> </a:t>
            </a:r>
            <a:endParaRPr lang="en-US" sz="3600" dirty="0">
              <a:solidFill>
                <a:prstClr val="white"/>
              </a:solidFill>
              <a:latin typeface="Times New Roman"/>
              <a:ea typeface="Times New Roman"/>
            </a:endParaRPr>
          </a:p>
          <a:p>
            <a:pPr marL="0" lvl="0" indent="0">
              <a:spcBef>
                <a:spcPts val="0"/>
              </a:spcBef>
              <a:buNone/>
            </a:pPr>
            <a:r>
              <a:rPr lang="en-US" sz="4400" dirty="0" smtClean="0">
                <a:solidFill>
                  <a:prstClr val="white"/>
                </a:solidFill>
                <a:latin typeface="Lucida Bright"/>
                <a:ea typeface="Times New Roman"/>
                <a:cs typeface="Times New Roman"/>
              </a:rPr>
              <a:t>C</a:t>
            </a:r>
            <a:r>
              <a:rPr lang="en-US" sz="4400" dirty="0">
                <a:solidFill>
                  <a:prstClr val="white"/>
                </a:solidFill>
                <a:latin typeface="Lucida Bright"/>
                <a:ea typeface="Times New Roman"/>
                <a:cs typeface="Times New Roman"/>
              </a:rPr>
              <a:t>. 24 hours</a:t>
            </a:r>
            <a:endParaRPr lang="en-US" sz="3600" dirty="0">
              <a:solidFill>
                <a:prstClr val="white"/>
              </a:solidFill>
              <a:latin typeface="Times New Roman"/>
              <a:ea typeface="Times New Roman"/>
            </a:endParaRPr>
          </a:p>
          <a:p>
            <a:pPr marL="0" lvl="0">
              <a:spcBef>
                <a:spcPts val="0"/>
              </a:spcBef>
            </a:pPr>
            <a:r>
              <a:rPr lang="en-US" sz="1050" dirty="0">
                <a:solidFill>
                  <a:prstClr val="white"/>
                </a:solidFill>
                <a:latin typeface="Lucida Bright"/>
                <a:ea typeface="Times New Roman"/>
                <a:cs typeface="Times New Roman"/>
              </a:rPr>
              <a:t> </a:t>
            </a:r>
            <a:endParaRPr lang="en-US" sz="3600" dirty="0">
              <a:solidFill>
                <a:prstClr val="white"/>
              </a:solidFill>
              <a:latin typeface="Times New Roman"/>
              <a:ea typeface="Times New Roman"/>
            </a:endParaRPr>
          </a:p>
          <a:p>
            <a:pPr marL="0" lvl="0" indent="0">
              <a:spcBef>
                <a:spcPts val="0"/>
              </a:spcBef>
              <a:buNone/>
            </a:pPr>
            <a:r>
              <a:rPr lang="en-US" sz="4400" dirty="0" smtClean="0">
                <a:solidFill>
                  <a:prstClr val="white"/>
                </a:solidFill>
                <a:latin typeface="Lucida Bright"/>
                <a:ea typeface="Times New Roman"/>
                <a:cs typeface="Times New Roman"/>
              </a:rPr>
              <a:t>D</a:t>
            </a:r>
            <a:r>
              <a:rPr lang="en-US" sz="4400" dirty="0">
                <a:solidFill>
                  <a:prstClr val="white"/>
                </a:solidFill>
                <a:latin typeface="Lucida Bright"/>
                <a:ea typeface="Times New Roman"/>
                <a:cs typeface="Times New Roman"/>
              </a:rPr>
              <a:t>. 36 hours</a:t>
            </a:r>
            <a:endParaRPr lang="en-US" sz="3600" dirty="0">
              <a:solidFill>
                <a:prstClr val="white"/>
              </a:solidFill>
              <a:latin typeface="Times New Roman"/>
              <a:ea typeface="Times New Roman"/>
            </a:endParaRPr>
          </a:p>
          <a:p>
            <a:pPr marL="0" lvl="0">
              <a:spcBef>
                <a:spcPts val="0"/>
              </a:spcBef>
            </a:pPr>
            <a:r>
              <a:rPr lang="en-US" sz="1800" dirty="0">
                <a:solidFill>
                  <a:prstClr val="white"/>
                </a:solidFill>
                <a:latin typeface="Lucida Bright"/>
                <a:ea typeface="Times New Roman"/>
                <a:cs typeface="Times New Roman"/>
              </a:rPr>
              <a:t> </a:t>
            </a:r>
            <a:endParaRPr lang="en-US" sz="1500" dirty="0">
              <a:solidFill>
                <a:prstClr val="white"/>
              </a:solidFill>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715220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lstStyle/>
          <a:p>
            <a:pPr marL="0" lvl="0">
              <a:spcBef>
                <a:spcPts val="0"/>
              </a:spcBef>
            </a:pPr>
            <a:r>
              <a:rPr lang="en-US" sz="4000" dirty="0">
                <a:solidFill>
                  <a:prstClr val="white"/>
                </a:solidFill>
                <a:latin typeface="Lucida Bright"/>
                <a:ea typeface="Times New Roman"/>
                <a:cs typeface="Times New Roman"/>
              </a:rPr>
              <a:t>3. As Earth spins, the part facing the sun </a:t>
            </a:r>
            <a:r>
              <a:rPr lang="en-US" sz="4000" dirty="0" smtClean="0">
                <a:solidFill>
                  <a:prstClr val="white"/>
                </a:solidFill>
                <a:latin typeface="Lucida Bright"/>
                <a:ea typeface="Times New Roman"/>
                <a:cs typeface="Times New Roman"/>
              </a:rPr>
              <a:t>has</a:t>
            </a:r>
          </a:p>
          <a:p>
            <a:pPr marL="0" lvl="0">
              <a:spcBef>
                <a:spcPts val="0"/>
              </a:spcBef>
            </a:pPr>
            <a:endParaRPr lang="en-US" sz="3600" dirty="0">
              <a:solidFill>
                <a:prstClr val="white"/>
              </a:solidFill>
              <a:latin typeface="Times New Roman"/>
              <a:ea typeface="Times New Roman"/>
            </a:endParaRPr>
          </a:p>
          <a:p>
            <a:pPr marL="0" lvl="0">
              <a:spcBef>
                <a:spcPts val="0"/>
              </a:spcBef>
            </a:pPr>
            <a:r>
              <a:rPr lang="en-US" sz="1050" dirty="0">
                <a:solidFill>
                  <a:prstClr val="white"/>
                </a:solidFill>
                <a:latin typeface="Lucida Bright"/>
                <a:ea typeface="Times New Roman"/>
                <a:cs typeface="Times New Roman"/>
              </a:rPr>
              <a:t> </a:t>
            </a:r>
            <a:endParaRPr lang="en-US" sz="3600" dirty="0">
              <a:solidFill>
                <a:prstClr val="white"/>
              </a:solidFill>
              <a:latin typeface="Times New Roman"/>
              <a:ea typeface="Times New Roman"/>
            </a:endParaRPr>
          </a:p>
          <a:p>
            <a:pPr marL="0" lvl="0">
              <a:spcBef>
                <a:spcPts val="0"/>
              </a:spcBef>
            </a:pPr>
            <a:r>
              <a:rPr lang="en-US" sz="4000" dirty="0">
                <a:solidFill>
                  <a:prstClr val="white"/>
                </a:solidFill>
                <a:latin typeface="Lucida Bright"/>
                <a:ea typeface="Times New Roman"/>
                <a:cs typeface="Times New Roman"/>
              </a:rPr>
              <a:t>	A. spring</a:t>
            </a:r>
            <a:endParaRPr lang="en-US" sz="3600" dirty="0">
              <a:solidFill>
                <a:prstClr val="white"/>
              </a:solidFill>
              <a:latin typeface="Times New Roman"/>
              <a:ea typeface="Times New Roman"/>
            </a:endParaRPr>
          </a:p>
          <a:p>
            <a:pPr marL="0" lvl="0">
              <a:spcBef>
                <a:spcPts val="0"/>
              </a:spcBef>
            </a:pPr>
            <a:r>
              <a:rPr lang="en-US" sz="1050" dirty="0">
                <a:solidFill>
                  <a:prstClr val="white"/>
                </a:solidFill>
                <a:latin typeface="Lucida Bright"/>
                <a:ea typeface="Times New Roman"/>
                <a:cs typeface="Times New Roman"/>
              </a:rPr>
              <a:t> </a:t>
            </a:r>
            <a:endParaRPr lang="en-US" sz="3600" dirty="0">
              <a:solidFill>
                <a:prstClr val="white"/>
              </a:solidFill>
              <a:latin typeface="Times New Roman"/>
              <a:ea typeface="Times New Roman"/>
            </a:endParaRPr>
          </a:p>
          <a:p>
            <a:pPr marL="0" lvl="0">
              <a:spcBef>
                <a:spcPts val="0"/>
              </a:spcBef>
            </a:pPr>
            <a:r>
              <a:rPr lang="en-US" sz="4000" dirty="0">
                <a:solidFill>
                  <a:prstClr val="white"/>
                </a:solidFill>
                <a:latin typeface="Lucida Bright"/>
                <a:ea typeface="Times New Roman"/>
                <a:cs typeface="Times New Roman"/>
              </a:rPr>
              <a:t>	B. day</a:t>
            </a:r>
            <a:endParaRPr lang="en-US" sz="3600" dirty="0">
              <a:solidFill>
                <a:prstClr val="white"/>
              </a:solidFill>
              <a:latin typeface="Times New Roman"/>
              <a:ea typeface="Times New Roman"/>
            </a:endParaRPr>
          </a:p>
          <a:p>
            <a:pPr marL="0" lvl="0">
              <a:spcBef>
                <a:spcPts val="0"/>
              </a:spcBef>
            </a:pPr>
            <a:r>
              <a:rPr lang="en-US" sz="1050" dirty="0">
                <a:solidFill>
                  <a:prstClr val="white"/>
                </a:solidFill>
                <a:latin typeface="Lucida Bright"/>
                <a:ea typeface="Times New Roman"/>
                <a:cs typeface="Times New Roman"/>
              </a:rPr>
              <a:t> </a:t>
            </a:r>
            <a:endParaRPr lang="en-US" sz="3600" dirty="0">
              <a:solidFill>
                <a:prstClr val="white"/>
              </a:solidFill>
              <a:latin typeface="Times New Roman"/>
              <a:ea typeface="Times New Roman"/>
            </a:endParaRPr>
          </a:p>
          <a:p>
            <a:pPr marL="0" lvl="0">
              <a:spcBef>
                <a:spcPts val="0"/>
              </a:spcBef>
            </a:pPr>
            <a:r>
              <a:rPr lang="en-US" sz="4000" dirty="0">
                <a:solidFill>
                  <a:prstClr val="white"/>
                </a:solidFill>
                <a:latin typeface="Lucida Bright"/>
                <a:ea typeface="Times New Roman"/>
                <a:cs typeface="Times New Roman"/>
              </a:rPr>
              <a:t>	C. night</a:t>
            </a:r>
            <a:endParaRPr lang="en-US" sz="3600" dirty="0">
              <a:solidFill>
                <a:prstClr val="white"/>
              </a:solidFill>
              <a:latin typeface="Times New Roman"/>
              <a:ea typeface="Times New Roman"/>
            </a:endParaRPr>
          </a:p>
          <a:p>
            <a:pPr marL="0" lvl="0">
              <a:spcBef>
                <a:spcPts val="0"/>
              </a:spcBef>
            </a:pPr>
            <a:r>
              <a:rPr lang="en-US" sz="1050" dirty="0">
                <a:solidFill>
                  <a:prstClr val="white"/>
                </a:solidFill>
                <a:latin typeface="Lucida Bright"/>
                <a:ea typeface="Times New Roman"/>
                <a:cs typeface="Times New Roman"/>
              </a:rPr>
              <a:t> </a:t>
            </a:r>
            <a:endParaRPr lang="en-US" sz="3600" dirty="0">
              <a:solidFill>
                <a:prstClr val="white"/>
              </a:solidFill>
              <a:latin typeface="Times New Roman"/>
              <a:ea typeface="Times New Roman"/>
            </a:endParaRPr>
          </a:p>
          <a:p>
            <a:pPr marL="0" lvl="0">
              <a:spcBef>
                <a:spcPts val="0"/>
              </a:spcBef>
            </a:pPr>
            <a:r>
              <a:rPr lang="en-US" sz="4000" dirty="0">
                <a:solidFill>
                  <a:prstClr val="white"/>
                </a:solidFill>
                <a:latin typeface="Lucida Bright"/>
                <a:ea typeface="Times New Roman"/>
                <a:cs typeface="Times New Roman"/>
              </a:rPr>
              <a:t>	D. summer</a:t>
            </a:r>
            <a:endParaRPr lang="en-US" sz="3600" dirty="0">
              <a:solidFill>
                <a:prstClr val="white"/>
              </a:solidFill>
              <a:latin typeface="Times New Roman"/>
              <a:ea typeface="Times New Roman"/>
            </a:endParaRPr>
          </a:p>
          <a:p>
            <a:pPr marL="0" lvl="0">
              <a:spcBef>
                <a:spcPts val="0"/>
              </a:spcBef>
            </a:pPr>
            <a:r>
              <a:rPr lang="en-US" sz="4000" dirty="0">
                <a:solidFill>
                  <a:prstClr val="white"/>
                </a:solidFill>
                <a:latin typeface="Lucida Bright"/>
                <a:ea typeface="Times New Roman"/>
                <a:cs typeface="Times New Roman"/>
              </a:rPr>
              <a:t> </a:t>
            </a:r>
            <a:endParaRPr lang="en-US" sz="3600" dirty="0">
              <a:solidFill>
                <a:prstClr val="white"/>
              </a:solidFill>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1144880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606409" cy="39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250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112" y="231774"/>
            <a:ext cx="8229600" cy="4525963"/>
          </a:xfrm>
        </p:spPr>
        <p:txBody>
          <a:bodyPr/>
          <a:lstStyle/>
          <a:p>
            <a:pPr marL="0" marR="0" indent="0" algn="ctr">
              <a:spcBef>
                <a:spcPts val="0"/>
              </a:spcBef>
              <a:spcAft>
                <a:spcPts val="0"/>
              </a:spcAft>
              <a:buNone/>
            </a:pPr>
            <a:endParaRPr lang="en-US" sz="2400" i="1" dirty="0" smtClean="0">
              <a:solidFill>
                <a:schemeClr val="bg1"/>
              </a:solidFill>
              <a:effectLst/>
              <a:latin typeface="Lucida Bright"/>
              <a:ea typeface="Times New Roman"/>
              <a:cs typeface="Times New Roman"/>
            </a:endParaRPr>
          </a:p>
          <a:p>
            <a:pPr marL="0" marR="0" indent="0" algn="ctr">
              <a:spcBef>
                <a:spcPts val="0"/>
              </a:spcBef>
              <a:spcAft>
                <a:spcPts val="0"/>
              </a:spcAft>
              <a:buNone/>
            </a:pPr>
            <a:r>
              <a:rPr lang="en-US" sz="2400" i="1" dirty="0" smtClean="0">
                <a:solidFill>
                  <a:schemeClr val="bg1"/>
                </a:solidFill>
                <a:effectLst/>
                <a:latin typeface="Lucida Bright"/>
                <a:ea typeface="Times New Roman"/>
                <a:cs typeface="Times New Roman"/>
              </a:rPr>
              <a:t>You get up in the morning, and it is bright outside. It is daytime. Hours later, probably about the time you are having dinner, it is dark. It is nighttime. The pattern of day and night repeats day after day. Earth’s spinning causes the pattern of day and night.</a:t>
            </a:r>
            <a:endParaRPr lang="en-US" sz="1800" dirty="0" smtClean="0">
              <a:solidFill>
                <a:schemeClr val="bg1"/>
              </a:solidFill>
              <a:effectLst/>
              <a:latin typeface="Times New Roman"/>
              <a:ea typeface="Times New Roman"/>
            </a:endParaRPr>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19400"/>
            <a:ext cx="67786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679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are there day and night?</a:t>
            </a:r>
            <a:endParaRPr lang="en-US" dirty="0">
              <a:solidFill>
                <a:schemeClr val="bg1"/>
              </a:solidFill>
            </a:endParaRPr>
          </a:p>
        </p:txBody>
      </p:sp>
      <p:sp>
        <p:nvSpPr>
          <p:cNvPr id="3" name="Content Placeholder 2"/>
          <p:cNvSpPr>
            <a:spLocks noGrp="1"/>
          </p:cNvSpPr>
          <p:nvPr>
            <p:ph idx="1"/>
          </p:nvPr>
        </p:nvSpPr>
        <p:spPr>
          <a:xfrm>
            <a:off x="76200" y="1295400"/>
            <a:ext cx="9067800" cy="5181600"/>
          </a:xfrm>
        </p:spPr>
        <p:txBody>
          <a:bodyPr>
            <a:normAutofit/>
          </a:bodyPr>
          <a:lstStyle/>
          <a:p>
            <a:pPr marL="0" lvl="0" indent="0" algn="ctr">
              <a:spcBef>
                <a:spcPts val="0"/>
              </a:spcBef>
              <a:buNone/>
            </a:pPr>
            <a:r>
              <a:rPr lang="en-US" sz="2400" dirty="0" smtClean="0">
                <a:solidFill>
                  <a:schemeClr val="bg1"/>
                </a:solidFill>
                <a:effectLst/>
                <a:latin typeface="Lucida Bright"/>
                <a:ea typeface="Times New Roman"/>
                <a:cs typeface="Times New Roman"/>
              </a:rPr>
              <a:t>An imaginary line, called </a:t>
            </a:r>
            <a:r>
              <a:rPr lang="en-US" sz="2400" b="1" u="sng" dirty="0" smtClean="0">
                <a:solidFill>
                  <a:schemeClr val="bg1"/>
                </a:solidFill>
                <a:effectLst/>
                <a:latin typeface="Lucida Bright"/>
                <a:ea typeface="Times New Roman"/>
                <a:cs typeface="Times New Roman"/>
              </a:rPr>
              <a:t>Earth’s axis</a:t>
            </a:r>
            <a:r>
              <a:rPr lang="en-US" sz="2400" dirty="0" smtClean="0">
                <a:solidFill>
                  <a:schemeClr val="bg1"/>
                </a:solidFill>
                <a:effectLst/>
                <a:latin typeface="Lucida Bright"/>
                <a:ea typeface="Times New Roman"/>
                <a:cs typeface="Times New Roman"/>
              </a:rPr>
              <a:t>, runs through Earth from the </a:t>
            </a:r>
            <a:r>
              <a:rPr lang="en-US" sz="2400" b="1" u="sng" dirty="0" smtClean="0">
                <a:solidFill>
                  <a:schemeClr val="bg1"/>
                </a:solidFill>
                <a:effectLst/>
                <a:latin typeface="Lucida Bright"/>
                <a:ea typeface="Times New Roman"/>
                <a:cs typeface="Times New Roman"/>
              </a:rPr>
              <a:t>North Pole</a:t>
            </a:r>
            <a:r>
              <a:rPr lang="en-US" sz="2400" dirty="0" smtClean="0">
                <a:solidFill>
                  <a:schemeClr val="bg1"/>
                </a:solidFill>
                <a:effectLst/>
                <a:latin typeface="Lucida Bright"/>
                <a:ea typeface="Times New Roman"/>
                <a:cs typeface="Times New Roman"/>
              </a:rPr>
              <a:t> to the </a:t>
            </a:r>
            <a:r>
              <a:rPr lang="en-US" sz="2400" b="1" u="sng" dirty="0" smtClean="0">
                <a:solidFill>
                  <a:schemeClr val="bg1"/>
                </a:solidFill>
                <a:effectLst/>
                <a:latin typeface="Lucida Bright"/>
                <a:ea typeface="Times New Roman"/>
                <a:cs typeface="Times New Roman"/>
              </a:rPr>
              <a:t>South Pole</a:t>
            </a:r>
            <a:r>
              <a:rPr lang="en-US" sz="2400" dirty="0" smtClean="0">
                <a:solidFill>
                  <a:schemeClr val="bg1"/>
                </a:solidFill>
                <a:effectLst/>
                <a:latin typeface="Lucida Bright"/>
                <a:ea typeface="Times New Roman"/>
                <a:cs typeface="Times New Roman"/>
              </a:rPr>
              <a:t>. </a:t>
            </a:r>
          </a:p>
          <a:p>
            <a:pPr lvl="0">
              <a:spcBef>
                <a:spcPts val="0"/>
              </a:spcBef>
              <a:buFont typeface="Symbol"/>
              <a:buChar char=""/>
            </a:pPr>
            <a:endParaRPr lang="en-US" sz="2800" dirty="0">
              <a:solidFill>
                <a:schemeClr val="bg1"/>
              </a:solidFill>
              <a:latin typeface="Lucida Bright"/>
              <a:ea typeface="Times New Roman"/>
              <a:cs typeface="Times New Roman"/>
            </a:endParaRPr>
          </a:p>
          <a:p>
            <a:pPr lvl="0">
              <a:spcBef>
                <a:spcPts val="0"/>
              </a:spcBef>
              <a:buFont typeface="Symbol"/>
              <a:buChar char=""/>
            </a:pPr>
            <a:endParaRPr lang="en-US" sz="2800" dirty="0" smtClean="0">
              <a:solidFill>
                <a:schemeClr val="bg1"/>
              </a:solidFill>
              <a:effectLst/>
              <a:latin typeface="Times New Roman"/>
              <a:ea typeface="Times New Roman"/>
            </a:endParaRP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33598"/>
            <a:ext cx="5486400" cy="458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30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 y="0"/>
            <a:ext cx="4861560" cy="6096000"/>
          </a:xfrm>
        </p:spPr>
        <p:txBody>
          <a:bodyPr>
            <a:normAutofit lnSpcReduction="10000"/>
          </a:bodyPr>
          <a:lstStyle/>
          <a:p>
            <a:pPr lvl="0">
              <a:spcBef>
                <a:spcPts val="0"/>
              </a:spcBef>
              <a:buFont typeface="Symbol"/>
              <a:buChar char=""/>
            </a:pPr>
            <a:endParaRPr lang="en-US" dirty="0" smtClean="0">
              <a:solidFill>
                <a:prstClr val="white"/>
              </a:solidFill>
              <a:latin typeface="Times New Roman" panose="02020603050405020304" pitchFamily="18" charset="0"/>
              <a:ea typeface="Times New Roman"/>
              <a:cs typeface="Times New Roman" panose="02020603050405020304" pitchFamily="18" charset="0"/>
            </a:endParaRPr>
          </a:p>
          <a:p>
            <a:pPr lvl="0">
              <a:spcBef>
                <a:spcPts val="0"/>
              </a:spcBef>
              <a:buFont typeface="Symbol"/>
              <a:buChar char=""/>
            </a:pPr>
            <a:r>
              <a:rPr lang="en-US" dirty="0" smtClean="0">
                <a:solidFill>
                  <a:prstClr val="white"/>
                </a:solidFill>
                <a:latin typeface="Times New Roman" panose="02020603050405020304" pitchFamily="18" charset="0"/>
                <a:ea typeface="Times New Roman"/>
                <a:cs typeface="Times New Roman" panose="02020603050405020304" pitchFamily="18" charset="0"/>
              </a:rPr>
              <a:t>Earth </a:t>
            </a:r>
            <a:r>
              <a:rPr lang="en-US" dirty="0">
                <a:solidFill>
                  <a:prstClr val="white"/>
                </a:solidFill>
                <a:latin typeface="Times New Roman" panose="02020603050405020304" pitchFamily="18" charset="0"/>
                <a:ea typeface="Times New Roman"/>
                <a:cs typeface="Times New Roman" panose="02020603050405020304" pitchFamily="18" charset="0"/>
              </a:rPr>
              <a:t>rotates, or </a:t>
            </a:r>
            <a:r>
              <a:rPr lang="en-US" b="1" u="sng" dirty="0">
                <a:solidFill>
                  <a:prstClr val="white"/>
                </a:solidFill>
                <a:latin typeface="Times New Roman" panose="02020603050405020304" pitchFamily="18" charset="0"/>
                <a:ea typeface="Times New Roman"/>
                <a:cs typeface="Times New Roman" panose="02020603050405020304" pitchFamily="18" charset="0"/>
              </a:rPr>
              <a:t>spins</a:t>
            </a:r>
            <a:r>
              <a:rPr lang="en-US" dirty="0">
                <a:solidFill>
                  <a:prstClr val="white"/>
                </a:solidFill>
                <a:latin typeface="Times New Roman" panose="02020603050405020304" pitchFamily="18" charset="0"/>
                <a:ea typeface="Times New Roman"/>
                <a:cs typeface="Times New Roman" panose="02020603050405020304" pitchFamily="18" charset="0"/>
              </a:rPr>
              <a:t>, on its axis. This motion is like that of a </a:t>
            </a:r>
            <a:r>
              <a:rPr lang="en-US" b="1" u="sng" dirty="0">
                <a:solidFill>
                  <a:prstClr val="white"/>
                </a:solidFill>
                <a:latin typeface="Times New Roman" panose="02020603050405020304" pitchFamily="18" charset="0"/>
                <a:ea typeface="Times New Roman"/>
                <a:cs typeface="Times New Roman" panose="02020603050405020304" pitchFamily="18" charset="0"/>
              </a:rPr>
              <a:t>spinning top</a:t>
            </a:r>
            <a:r>
              <a:rPr lang="en-US" dirty="0">
                <a:solidFill>
                  <a:prstClr val="white"/>
                </a:solidFill>
                <a:latin typeface="Times New Roman" panose="02020603050405020304" pitchFamily="18" charset="0"/>
                <a:ea typeface="Times New Roman"/>
                <a:cs typeface="Times New Roman" panose="02020603050405020304" pitchFamily="18" charset="0"/>
              </a:rPr>
              <a:t>. It is the main reason why we have </a:t>
            </a:r>
            <a:r>
              <a:rPr lang="en-US" b="1" u="sng" dirty="0">
                <a:solidFill>
                  <a:prstClr val="white"/>
                </a:solidFill>
                <a:latin typeface="Times New Roman" panose="02020603050405020304" pitchFamily="18" charset="0"/>
                <a:ea typeface="Times New Roman"/>
                <a:cs typeface="Times New Roman" panose="02020603050405020304" pitchFamily="18" charset="0"/>
              </a:rPr>
              <a:t>day and night</a:t>
            </a:r>
            <a:r>
              <a:rPr lang="en-US" dirty="0">
                <a:solidFill>
                  <a:prstClr val="white"/>
                </a:solidFill>
                <a:latin typeface="Times New Roman" panose="02020603050405020304" pitchFamily="18" charset="0"/>
                <a:ea typeface="Times New Roman"/>
                <a:cs typeface="Times New Roman" panose="02020603050405020304" pitchFamily="18" charset="0"/>
              </a:rPr>
              <a:t>. </a:t>
            </a:r>
            <a:endParaRPr lang="en-US" dirty="0" smtClean="0">
              <a:solidFill>
                <a:prstClr val="white"/>
              </a:solidFill>
              <a:latin typeface="Times New Roman" panose="02020603050405020304" pitchFamily="18" charset="0"/>
              <a:ea typeface="Times New Roman"/>
              <a:cs typeface="Times New Roman" panose="02020603050405020304" pitchFamily="18" charset="0"/>
            </a:endParaRPr>
          </a:p>
          <a:p>
            <a:pPr marL="0" lvl="0" indent="0">
              <a:spcBef>
                <a:spcPts val="0"/>
              </a:spcBef>
              <a:buNone/>
            </a:pPr>
            <a:endParaRPr lang="en-US" sz="2800" dirty="0">
              <a:solidFill>
                <a:prstClr val="white"/>
              </a:solidFill>
              <a:latin typeface="Times New Roman" panose="02020603050405020304" pitchFamily="18" charset="0"/>
              <a:ea typeface="Times New Roman"/>
              <a:cs typeface="Times New Roman" panose="02020603050405020304" pitchFamily="18" charset="0"/>
            </a:endParaRPr>
          </a:p>
          <a:p>
            <a:pPr lvl="0">
              <a:spcBef>
                <a:spcPts val="0"/>
              </a:spcBef>
              <a:buFont typeface="Symbol"/>
              <a:buChar char=""/>
            </a:pPr>
            <a:r>
              <a:rPr lang="en-US" dirty="0">
                <a:solidFill>
                  <a:prstClr val="white"/>
                </a:solidFill>
                <a:latin typeface="Times New Roman" panose="02020603050405020304" pitchFamily="18" charset="0"/>
                <a:ea typeface="Times New Roman"/>
                <a:cs typeface="Times New Roman" panose="02020603050405020304" pitchFamily="18" charset="0"/>
              </a:rPr>
              <a:t>Earth rotates once every </a:t>
            </a:r>
            <a:r>
              <a:rPr lang="en-US" b="1" u="sng" dirty="0">
                <a:solidFill>
                  <a:prstClr val="white"/>
                </a:solidFill>
                <a:latin typeface="Times New Roman" panose="02020603050405020304" pitchFamily="18" charset="0"/>
                <a:ea typeface="Times New Roman"/>
                <a:cs typeface="Times New Roman" panose="02020603050405020304" pitchFamily="18" charset="0"/>
              </a:rPr>
              <a:t>24 hours.</a:t>
            </a:r>
            <a:r>
              <a:rPr lang="en-US" dirty="0">
                <a:solidFill>
                  <a:prstClr val="white"/>
                </a:solidFill>
                <a:latin typeface="Times New Roman" panose="02020603050405020304" pitchFamily="18" charset="0"/>
                <a:ea typeface="Times New Roman"/>
                <a:cs typeface="Times New Roman" panose="02020603050405020304" pitchFamily="18" charset="0"/>
              </a:rPr>
              <a:t> </a:t>
            </a:r>
            <a:endParaRPr lang="en-US" dirty="0" smtClean="0">
              <a:solidFill>
                <a:prstClr val="white"/>
              </a:solidFill>
              <a:latin typeface="Times New Roman" panose="02020603050405020304" pitchFamily="18" charset="0"/>
              <a:ea typeface="Times New Roman"/>
              <a:cs typeface="Times New Roman" panose="02020603050405020304" pitchFamily="18" charset="0"/>
            </a:endParaRPr>
          </a:p>
          <a:p>
            <a:pPr marL="0" lvl="0" indent="0">
              <a:spcBef>
                <a:spcPts val="0"/>
              </a:spcBef>
              <a:buNone/>
            </a:pPr>
            <a:endParaRPr lang="en-US" sz="2800" dirty="0">
              <a:solidFill>
                <a:prstClr val="white"/>
              </a:solidFill>
              <a:latin typeface="Times New Roman" panose="02020603050405020304" pitchFamily="18" charset="0"/>
              <a:ea typeface="Times New Roman"/>
              <a:cs typeface="Times New Roman" panose="02020603050405020304" pitchFamily="18" charset="0"/>
            </a:endParaRPr>
          </a:p>
          <a:p>
            <a:pPr lvl="0">
              <a:spcBef>
                <a:spcPts val="0"/>
              </a:spcBef>
              <a:buFont typeface="Symbol"/>
              <a:buChar char=""/>
            </a:pPr>
            <a:r>
              <a:rPr lang="en-US" dirty="0">
                <a:solidFill>
                  <a:prstClr val="white"/>
                </a:solidFill>
                <a:latin typeface="Times New Roman" panose="02020603050405020304" pitchFamily="18" charset="0"/>
                <a:ea typeface="Times New Roman"/>
                <a:cs typeface="Times New Roman" panose="02020603050405020304" pitchFamily="18" charset="0"/>
              </a:rPr>
              <a:t>That 24-hour time period is </a:t>
            </a:r>
            <a:r>
              <a:rPr lang="en-US" b="1" u="sng" dirty="0">
                <a:solidFill>
                  <a:prstClr val="white"/>
                </a:solidFill>
                <a:latin typeface="Times New Roman" panose="02020603050405020304" pitchFamily="18" charset="0"/>
                <a:ea typeface="Times New Roman"/>
                <a:cs typeface="Times New Roman" panose="02020603050405020304" pitchFamily="18" charset="0"/>
              </a:rPr>
              <a:t>one day.</a:t>
            </a:r>
            <a:endParaRPr lang="en-US" sz="2800" dirty="0">
              <a:solidFill>
                <a:prstClr val="white"/>
              </a:solidFill>
              <a:latin typeface="Times New Roman" panose="02020603050405020304" pitchFamily="18" charset="0"/>
              <a:ea typeface="Times New Roman"/>
              <a:cs typeface="Times New Roman" panose="02020603050405020304" pitchFamily="18" charset="0"/>
            </a:endParaRP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441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09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54604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275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
            <a:ext cx="8458200" cy="2819400"/>
          </a:xfrm>
        </p:spPr>
        <p:txBody>
          <a:bodyPr/>
          <a:lstStyle/>
          <a:p>
            <a:pPr marL="0" marR="0">
              <a:spcBef>
                <a:spcPts val="0"/>
              </a:spcBef>
              <a:spcAft>
                <a:spcPts val="0"/>
              </a:spcAft>
            </a:pPr>
            <a:r>
              <a:rPr lang="en-US" sz="2800" dirty="0" smtClean="0">
                <a:solidFill>
                  <a:schemeClr val="bg1"/>
                </a:solidFill>
                <a:effectLst/>
                <a:latin typeface="Lucida Bright"/>
                <a:ea typeface="Times New Roman"/>
                <a:cs typeface="Times New Roman"/>
              </a:rPr>
              <a:t>At any time, </a:t>
            </a:r>
            <a:r>
              <a:rPr lang="en-US" sz="2800" b="1" u="sng" dirty="0" smtClean="0">
                <a:solidFill>
                  <a:schemeClr val="bg1"/>
                </a:solidFill>
                <a:effectLst/>
                <a:latin typeface="Lucida Bright"/>
                <a:ea typeface="Times New Roman"/>
                <a:cs typeface="Times New Roman"/>
              </a:rPr>
              <a:t>half</a:t>
            </a:r>
            <a:r>
              <a:rPr lang="en-US" sz="2800" dirty="0" smtClean="0">
                <a:solidFill>
                  <a:schemeClr val="bg1"/>
                </a:solidFill>
                <a:effectLst/>
                <a:latin typeface="Lucida Bright"/>
                <a:ea typeface="Times New Roman"/>
                <a:cs typeface="Times New Roman"/>
              </a:rPr>
              <a:t> of Earth faces the</a:t>
            </a:r>
            <a:r>
              <a:rPr lang="en-US" sz="2800" b="1" u="sng" dirty="0" smtClean="0">
                <a:solidFill>
                  <a:schemeClr val="bg1"/>
                </a:solidFill>
                <a:effectLst/>
                <a:latin typeface="Lucida Bright"/>
                <a:ea typeface="Times New Roman"/>
                <a:cs typeface="Times New Roman"/>
              </a:rPr>
              <a:t> sun. </a:t>
            </a:r>
            <a:endParaRPr lang="en-US" sz="2400" dirty="0" smtClean="0">
              <a:solidFill>
                <a:schemeClr val="bg1"/>
              </a:solidFill>
              <a:effectLst/>
              <a:latin typeface="Times New Roman"/>
              <a:ea typeface="Times New Roman"/>
            </a:endParaRPr>
          </a:p>
          <a:p>
            <a:pPr lvl="0">
              <a:spcBef>
                <a:spcPts val="0"/>
              </a:spcBef>
              <a:buFont typeface="Symbol"/>
              <a:buChar char=""/>
            </a:pPr>
            <a:r>
              <a:rPr lang="en-US" sz="2800" dirty="0" smtClean="0">
                <a:solidFill>
                  <a:schemeClr val="bg1"/>
                </a:solidFill>
                <a:effectLst/>
                <a:latin typeface="Lucida Bright"/>
                <a:ea typeface="Times New Roman"/>
                <a:cs typeface="Times New Roman"/>
              </a:rPr>
              <a:t>The part of Earth that faces the sun is </a:t>
            </a:r>
            <a:r>
              <a:rPr lang="en-US" sz="2800" b="1" u="sng" dirty="0" smtClean="0">
                <a:solidFill>
                  <a:schemeClr val="bg1"/>
                </a:solidFill>
                <a:effectLst/>
                <a:latin typeface="Lucida Bright"/>
                <a:ea typeface="Times New Roman"/>
                <a:cs typeface="Times New Roman"/>
              </a:rPr>
              <a:t>lit</a:t>
            </a:r>
            <a:r>
              <a:rPr lang="en-US" sz="2800" dirty="0" smtClean="0">
                <a:solidFill>
                  <a:schemeClr val="bg1"/>
                </a:solidFill>
                <a:effectLst/>
                <a:latin typeface="Lucida Bright"/>
                <a:ea typeface="Times New Roman"/>
                <a:cs typeface="Times New Roman"/>
              </a:rPr>
              <a:t> and has </a:t>
            </a:r>
            <a:r>
              <a:rPr lang="en-US" sz="2800" b="1" u="sng" dirty="0" smtClean="0">
                <a:solidFill>
                  <a:schemeClr val="bg1"/>
                </a:solidFill>
                <a:effectLst/>
                <a:latin typeface="Lucida Bright"/>
                <a:ea typeface="Times New Roman"/>
                <a:cs typeface="Times New Roman"/>
              </a:rPr>
              <a:t>daytime</a:t>
            </a:r>
            <a:r>
              <a:rPr lang="en-US" sz="2800" dirty="0" smtClean="0">
                <a:solidFill>
                  <a:schemeClr val="bg1"/>
                </a:solidFill>
                <a:effectLst/>
                <a:latin typeface="Lucida Bright"/>
                <a:ea typeface="Times New Roman"/>
                <a:cs typeface="Times New Roman"/>
              </a:rPr>
              <a:t>. </a:t>
            </a:r>
            <a:endParaRPr lang="en-US" sz="2400" dirty="0" smtClean="0">
              <a:solidFill>
                <a:schemeClr val="bg1"/>
              </a:solidFill>
              <a:effectLst/>
              <a:latin typeface="Times New Roman"/>
              <a:ea typeface="Times New Roman"/>
            </a:endParaRPr>
          </a:p>
          <a:p>
            <a:pPr lvl="0">
              <a:spcBef>
                <a:spcPts val="0"/>
              </a:spcBef>
              <a:buFont typeface="Symbol"/>
              <a:buChar char=""/>
            </a:pPr>
            <a:r>
              <a:rPr lang="en-US" sz="2800" dirty="0" smtClean="0">
                <a:solidFill>
                  <a:schemeClr val="bg1"/>
                </a:solidFill>
                <a:effectLst/>
                <a:latin typeface="Lucida Bright"/>
                <a:ea typeface="Times New Roman"/>
                <a:cs typeface="Times New Roman"/>
              </a:rPr>
              <a:t>The other half faces </a:t>
            </a:r>
            <a:r>
              <a:rPr lang="en-US" sz="2800" b="1" u="sng" dirty="0" smtClean="0">
                <a:solidFill>
                  <a:schemeClr val="bg1"/>
                </a:solidFill>
                <a:effectLst/>
                <a:latin typeface="Lucida Bright"/>
                <a:ea typeface="Times New Roman"/>
                <a:cs typeface="Times New Roman"/>
              </a:rPr>
              <a:t>away from the sun</a:t>
            </a:r>
            <a:r>
              <a:rPr lang="en-US" sz="2800" dirty="0" smtClean="0">
                <a:solidFill>
                  <a:schemeClr val="bg1"/>
                </a:solidFill>
                <a:effectLst/>
                <a:latin typeface="Lucida Bright"/>
                <a:ea typeface="Times New Roman"/>
                <a:cs typeface="Times New Roman"/>
              </a:rPr>
              <a:t>. </a:t>
            </a:r>
            <a:endParaRPr lang="en-US" sz="2400" dirty="0" smtClean="0">
              <a:solidFill>
                <a:schemeClr val="bg1"/>
              </a:solidFill>
              <a:effectLst/>
              <a:latin typeface="Times New Roman"/>
              <a:ea typeface="Times New Roman"/>
            </a:endParaRPr>
          </a:p>
          <a:p>
            <a:pPr lvl="0">
              <a:spcBef>
                <a:spcPts val="0"/>
              </a:spcBef>
              <a:buFont typeface="Symbol"/>
              <a:buChar char=""/>
            </a:pPr>
            <a:r>
              <a:rPr lang="en-US" sz="2800" dirty="0" smtClean="0">
                <a:solidFill>
                  <a:schemeClr val="bg1"/>
                </a:solidFill>
                <a:effectLst/>
                <a:latin typeface="Lucida Bright"/>
                <a:ea typeface="Times New Roman"/>
                <a:cs typeface="Times New Roman"/>
              </a:rPr>
              <a:t>The part that faces away from the sun is </a:t>
            </a:r>
            <a:r>
              <a:rPr lang="en-US" sz="2800" b="1" u="sng" dirty="0" smtClean="0">
                <a:solidFill>
                  <a:schemeClr val="bg1"/>
                </a:solidFill>
                <a:effectLst/>
                <a:latin typeface="Lucida Bright"/>
                <a:ea typeface="Times New Roman"/>
                <a:cs typeface="Times New Roman"/>
              </a:rPr>
              <a:t>dark and has nighttime</a:t>
            </a:r>
            <a:r>
              <a:rPr lang="en-US" sz="2800" dirty="0" smtClean="0">
                <a:solidFill>
                  <a:schemeClr val="bg1"/>
                </a:solidFill>
                <a:effectLst/>
                <a:latin typeface="Lucida Bright"/>
                <a:ea typeface="Times New Roman"/>
                <a:cs typeface="Times New Roman"/>
              </a:rPr>
              <a:t>. </a:t>
            </a:r>
            <a:endParaRPr lang="en-US" sz="2400" dirty="0" smtClean="0">
              <a:solidFill>
                <a:schemeClr val="bg1"/>
              </a:solidFill>
              <a:effectLst/>
              <a:latin typeface="Times New Roman"/>
              <a:ea typeface="Times New Roman"/>
            </a:endParaRP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520"/>
            <a:ext cx="9144000" cy="422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lnSpcReduction="10000"/>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smtClean="0">
              <a:hlinkClick r:id="rId2"/>
            </a:endParaRPr>
          </a:p>
          <a:p>
            <a:pPr marL="0" indent="0" algn="ctr">
              <a:buNone/>
            </a:pPr>
            <a:r>
              <a:rPr lang="en-US" dirty="0" smtClean="0">
                <a:hlinkClick r:id="rId2"/>
              </a:rPr>
              <a:t>Day and Night Cycle Video</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420" y="381000"/>
            <a:ext cx="4191000" cy="525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497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0" y="-15240"/>
            <a:ext cx="9087560" cy="687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 y="1"/>
            <a:ext cx="9128760" cy="3810000"/>
          </a:xfrm>
          <a:ln>
            <a:solidFill>
              <a:schemeClr val="accent1"/>
            </a:solidFill>
          </a:ln>
        </p:spPr>
        <p:txBody>
          <a:bodyPr>
            <a:normAutofit fontScale="92500" lnSpcReduction="20000"/>
          </a:bodyPr>
          <a:lstStyle/>
          <a:p>
            <a:pPr marL="0" marR="0">
              <a:spcBef>
                <a:spcPts val="0"/>
              </a:spcBef>
              <a:spcAft>
                <a:spcPts val="0"/>
              </a:spcAft>
            </a:pPr>
            <a:r>
              <a:rPr lang="en-US" dirty="0" smtClean="0">
                <a:solidFill>
                  <a:schemeClr val="bg1"/>
                </a:solidFill>
                <a:effectLst/>
                <a:latin typeface="Lucida Bright"/>
                <a:ea typeface="Times New Roman"/>
                <a:cs typeface="Times New Roman"/>
              </a:rPr>
              <a:t>At the start of each day, the part of the Earth you are on </a:t>
            </a:r>
            <a:r>
              <a:rPr lang="en-US" b="1" u="sng" dirty="0" smtClean="0">
                <a:solidFill>
                  <a:schemeClr val="bg1"/>
                </a:solidFill>
                <a:effectLst/>
                <a:latin typeface="Lucida Bright"/>
                <a:ea typeface="Times New Roman"/>
                <a:cs typeface="Times New Roman"/>
              </a:rPr>
              <a:t>spins to face the sun</a:t>
            </a:r>
            <a:r>
              <a:rPr lang="en-US"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This time is </a:t>
            </a:r>
            <a:r>
              <a:rPr lang="en-US" b="1" u="sng" dirty="0" smtClean="0">
                <a:solidFill>
                  <a:schemeClr val="bg1"/>
                </a:solidFill>
                <a:effectLst/>
                <a:latin typeface="Lucida Bright"/>
                <a:ea typeface="Times New Roman"/>
                <a:cs typeface="Times New Roman"/>
              </a:rPr>
              <a:t>sunrise</a:t>
            </a:r>
            <a:r>
              <a:rPr lang="en-US"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The sun appears to come up over the </a:t>
            </a:r>
            <a:r>
              <a:rPr lang="en-US" b="1" u="sng" dirty="0" smtClean="0">
                <a:solidFill>
                  <a:schemeClr val="bg1"/>
                </a:solidFill>
                <a:effectLst/>
                <a:latin typeface="Lucida Bright"/>
                <a:ea typeface="Times New Roman"/>
                <a:cs typeface="Times New Roman"/>
              </a:rPr>
              <a:t>eastern horizon</a:t>
            </a:r>
            <a:r>
              <a:rPr lang="en-US"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The </a:t>
            </a:r>
            <a:r>
              <a:rPr lang="en-US" b="1" u="sng" dirty="0" smtClean="0">
                <a:solidFill>
                  <a:schemeClr val="bg1"/>
                </a:solidFill>
                <a:effectLst/>
                <a:latin typeface="Lucida Bright"/>
                <a:ea typeface="Times New Roman"/>
                <a:cs typeface="Times New Roman"/>
              </a:rPr>
              <a:t>horizon </a:t>
            </a:r>
            <a:r>
              <a:rPr lang="en-US" dirty="0" smtClean="0">
                <a:solidFill>
                  <a:schemeClr val="bg1"/>
                </a:solidFill>
                <a:effectLst/>
                <a:latin typeface="Lucida Bright"/>
                <a:ea typeface="Times New Roman"/>
                <a:cs typeface="Times New Roman"/>
              </a:rPr>
              <a:t>is the line where the </a:t>
            </a:r>
            <a:r>
              <a:rPr lang="en-US" b="1" u="sng" dirty="0" smtClean="0">
                <a:solidFill>
                  <a:schemeClr val="bg1"/>
                </a:solidFill>
                <a:effectLst/>
                <a:latin typeface="Lucida Bright"/>
                <a:ea typeface="Times New Roman"/>
                <a:cs typeface="Times New Roman"/>
              </a:rPr>
              <a:t>sky and Earth’s surface seem to meet</a:t>
            </a:r>
            <a:r>
              <a:rPr lang="en-US"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During the day, the sun seems to move across the sky from </a:t>
            </a:r>
            <a:r>
              <a:rPr lang="en-US" b="1" u="sng" dirty="0" smtClean="0">
                <a:solidFill>
                  <a:schemeClr val="bg1"/>
                </a:solidFill>
                <a:effectLst/>
                <a:latin typeface="Lucida Bright"/>
                <a:ea typeface="Times New Roman"/>
                <a:cs typeface="Times New Roman"/>
              </a:rPr>
              <a:t>east to west</a:t>
            </a:r>
            <a:r>
              <a:rPr lang="en-US" dirty="0" smtClean="0">
                <a:solidFill>
                  <a:schemeClr val="bg1"/>
                </a:solidFill>
                <a:effectLst/>
                <a:latin typeface="Lucida Bright"/>
                <a:ea typeface="Times New Roman"/>
                <a:cs typeface="Times New Roman"/>
              </a:rPr>
              <a:t>.</a:t>
            </a:r>
            <a:r>
              <a:rPr lang="en-US" sz="3600"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268216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 y="0"/>
            <a:ext cx="91606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68508" y="3810000"/>
            <a:ext cx="8390328" cy="3200400"/>
          </a:xfrm>
        </p:spPr>
        <p:txBody>
          <a:bodyPr>
            <a:normAutofit fontScale="62500" lnSpcReduction="20000"/>
          </a:bodyPr>
          <a:lstStyle/>
          <a:p>
            <a:pPr marL="0" marR="0">
              <a:spcBef>
                <a:spcPts val="0"/>
              </a:spcBef>
              <a:spcAft>
                <a:spcPts val="0"/>
              </a:spcAft>
            </a:pPr>
            <a:r>
              <a:rPr lang="en-US" dirty="0" smtClean="0">
                <a:solidFill>
                  <a:schemeClr val="bg1"/>
                </a:solidFill>
                <a:effectLst/>
                <a:latin typeface="Lucida Bright"/>
                <a:ea typeface="Times New Roman"/>
                <a:cs typeface="Times New Roman"/>
              </a:rPr>
              <a:t>As Earth continues to spin, the sun seems to move </a:t>
            </a:r>
            <a:r>
              <a:rPr lang="en-US" b="1" u="sng" dirty="0" smtClean="0">
                <a:solidFill>
                  <a:schemeClr val="bg1"/>
                </a:solidFill>
                <a:effectLst/>
                <a:latin typeface="Lucida Bright"/>
                <a:ea typeface="Times New Roman"/>
                <a:cs typeface="Times New Roman"/>
              </a:rPr>
              <a:t>higher and higher</a:t>
            </a:r>
            <a:r>
              <a:rPr lang="en-US" dirty="0" smtClean="0">
                <a:solidFill>
                  <a:schemeClr val="bg1"/>
                </a:solidFill>
                <a:effectLst/>
                <a:latin typeface="Lucida Bright"/>
                <a:ea typeface="Times New Roman"/>
                <a:cs typeface="Times New Roman"/>
              </a:rPr>
              <a:t> in the sky.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It rises all morning, until </a:t>
            </a:r>
            <a:r>
              <a:rPr lang="en-US" b="1" u="sng" dirty="0" smtClean="0">
                <a:solidFill>
                  <a:schemeClr val="bg1"/>
                </a:solidFill>
                <a:effectLst/>
                <a:latin typeface="Lucida Bright"/>
                <a:ea typeface="Times New Roman"/>
                <a:cs typeface="Times New Roman"/>
              </a:rPr>
              <a:t>midday.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Around </a:t>
            </a:r>
            <a:r>
              <a:rPr lang="en-US" b="1" u="sng" dirty="0" smtClean="0">
                <a:solidFill>
                  <a:schemeClr val="bg1"/>
                </a:solidFill>
                <a:effectLst/>
                <a:latin typeface="Lucida Bright"/>
                <a:ea typeface="Times New Roman"/>
                <a:cs typeface="Times New Roman"/>
              </a:rPr>
              <a:t>noon</a:t>
            </a:r>
            <a:r>
              <a:rPr lang="en-US" dirty="0" smtClean="0">
                <a:solidFill>
                  <a:schemeClr val="bg1"/>
                </a:solidFill>
                <a:effectLst/>
                <a:latin typeface="Lucida Bright"/>
                <a:ea typeface="Times New Roman"/>
                <a:cs typeface="Times New Roman"/>
              </a:rPr>
              <a:t>, the sun is at its </a:t>
            </a:r>
            <a:r>
              <a:rPr lang="en-US" b="1" u="sng" dirty="0" smtClean="0">
                <a:solidFill>
                  <a:schemeClr val="bg1"/>
                </a:solidFill>
                <a:effectLst/>
                <a:latin typeface="Lucida Bright"/>
                <a:ea typeface="Times New Roman"/>
                <a:cs typeface="Times New Roman"/>
              </a:rPr>
              <a:t>highest point</a:t>
            </a:r>
            <a:r>
              <a:rPr lang="en-US" dirty="0" smtClean="0">
                <a:solidFill>
                  <a:schemeClr val="bg1"/>
                </a:solidFill>
                <a:effectLst/>
                <a:latin typeface="Lucida Bright"/>
                <a:ea typeface="Times New Roman"/>
                <a:cs typeface="Times New Roman"/>
              </a:rPr>
              <a:t> in the sky for the day.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In the </a:t>
            </a:r>
            <a:r>
              <a:rPr lang="en-US" b="1" u="sng" dirty="0" smtClean="0">
                <a:solidFill>
                  <a:schemeClr val="bg1"/>
                </a:solidFill>
                <a:effectLst/>
                <a:latin typeface="Lucida Bright"/>
                <a:ea typeface="Times New Roman"/>
                <a:cs typeface="Times New Roman"/>
              </a:rPr>
              <a:t>afternoon</a:t>
            </a:r>
            <a:r>
              <a:rPr lang="en-US" dirty="0" smtClean="0">
                <a:solidFill>
                  <a:schemeClr val="bg1"/>
                </a:solidFill>
                <a:effectLst/>
                <a:latin typeface="Lucida Bright"/>
                <a:ea typeface="Times New Roman"/>
                <a:cs typeface="Times New Roman"/>
              </a:rPr>
              <a:t>, the sun seems to move </a:t>
            </a:r>
            <a:r>
              <a:rPr lang="en-US" b="1" u="sng" dirty="0" smtClean="0">
                <a:solidFill>
                  <a:schemeClr val="bg1"/>
                </a:solidFill>
                <a:effectLst/>
                <a:latin typeface="Lucida Bright"/>
                <a:ea typeface="Times New Roman"/>
                <a:cs typeface="Times New Roman"/>
              </a:rPr>
              <a:t>lower and lower</a:t>
            </a:r>
            <a:r>
              <a:rPr lang="en-US" dirty="0" smtClean="0">
                <a:solidFill>
                  <a:schemeClr val="bg1"/>
                </a:solidFill>
                <a:effectLst/>
                <a:latin typeface="Lucida Bright"/>
                <a:ea typeface="Times New Roman"/>
                <a:cs typeface="Times New Roman"/>
              </a:rPr>
              <a:t> in the sky.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It finally reaches and seems to </a:t>
            </a:r>
            <a:r>
              <a:rPr lang="en-US" b="1" u="sng" dirty="0" smtClean="0">
                <a:solidFill>
                  <a:schemeClr val="bg1"/>
                </a:solidFill>
                <a:effectLst/>
                <a:latin typeface="Lucida Bright"/>
                <a:ea typeface="Times New Roman"/>
                <a:cs typeface="Times New Roman"/>
              </a:rPr>
              <a:t>fall below the horizon in the west</a:t>
            </a:r>
            <a:r>
              <a:rPr lang="en-US"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This time of day is </a:t>
            </a:r>
            <a:r>
              <a:rPr lang="en-US" b="1" u="sng" dirty="0" smtClean="0">
                <a:solidFill>
                  <a:schemeClr val="bg1"/>
                </a:solidFill>
                <a:effectLst/>
                <a:latin typeface="Lucida Bright"/>
                <a:ea typeface="Times New Roman"/>
                <a:cs typeface="Times New Roman"/>
              </a:rPr>
              <a:t>sunset</a:t>
            </a:r>
            <a:r>
              <a:rPr lang="en-US" dirty="0" smtClean="0">
                <a:solidFill>
                  <a:schemeClr val="bg1"/>
                </a:solidFill>
                <a:effectLst/>
                <a:latin typeface="Lucida Bright"/>
                <a:ea typeface="Times New Roman"/>
                <a:cs typeface="Times New Roman"/>
              </a:rPr>
              <a:t>, the </a:t>
            </a:r>
            <a:r>
              <a:rPr lang="en-US" b="1" u="sng" dirty="0" smtClean="0">
                <a:solidFill>
                  <a:schemeClr val="bg1"/>
                </a:solidFill>
                <a:effectLst/>
                <a:latin typeface="Lucida Bright"/>
                <a:ea typeface="Times New Roman"/>
                <a:cs typeface="Times New Roman"/>
              </a:rPr>
              <a:t>end </a:t>
            </a:r>
            <a:r>
              <a:rPr lang="en-US" dirty="0" smtClean="0">
                <a:solidFill>
                  <a:schemeClr val="bg1"/>
                </a:solidFill>
                <a:effectLst/>
                <a:latin typeface="Lucida Bright"/>
                <a:ea typeface="Times New Roman"/>
                <a:cs typeface="Times New Roman"/>
              </a:rPr>
              <a:t>of daylight.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Your part of Earth then </a:t>
            </a:r>
            <a:r>
              <a:rPr lang="en-US" b="1" u="sng" dirty="0" smtClean="0">
                <a:solidFill>
                  <a:schemeClr val="bg1"/>
                </a:solidFill>
                <a:effectLst/>
                <a:latin typeface="Lucida Bright"/>
                <a:ea typeface="Times New Roman"/>
                <a:cs typeface="Times New Roman"/>
              </a:rPr>
              <a:t>spins away</a:t>
            </a:r>
            <a:r>
              <a:rPr lang="en-US" dirty="0" smtClean="0">
                <a:solidFill>
                  <a:schemeClr val="bg1"/>
                </a:solidFill>
                <a:effectLst/>
                <a:latin typeface="Lucida Bright"/>
                <a:ea typeface="Times New Roman"/>
                <a:cs typeface="Times New Roman"/>
              </a:rPr>
              <a:t> from the sun. </a:t>
            </a:r>
            <a:endParaRPr lang="en-US" sz="2800" dirty="0" smtClean="0">
              <a:solidFill>
                <a:schemeClr val="bg1"/>
              </a:solidFill>
              <a:effectLst/>
              <a:latin typeface="Times New Roman"/>
              <a:ea typeface="Times New Roman"/>
            </a:endParaRPr>
          </a:p>
          <a:p>
            <a:pPr lvl="0">
              <a:spcBef>
                <a:spcPts val="0"/>
              </a:spcBef>
              <a:buFont typeface="Symbol"/>
              <a:buChar char=""/>
            </a:pPr>
            <a:r>
              <a:rPr lang="en-US" dirty="0" smtClean="0">
                <a:solidFill>
                  <a:schemeClr val="bg1"/>
                </a:solidFill>
                <a:effectLst/>
                <a:latin typeface="Lucida Bright"/>
                <a:ea typeface="Times New Roman"/>
                <a:cs typeface="Times New Roman"/>
              </a:rPr>
              <a:t>The sun seems to set in the </a:t>
            </a:r>
            <a:r>
              <a:rPr lang="en-US" b="1" u="sng" dirty="0" smtClean="0">
                <a:solidFill>
                  <a:schemeClr val="bg1"/>
                </a:solidFill>
                <a:effectLst/>
                <a:latin typeface="Lucida Bright"/>
                <a:ea typeface="Times New Roman"/>
                <a:cs typeface="Times New Roman"/>
              </a:rPr>
              <a:t>west and night begins</a:t>
            </a:r>
            <a:r>
              <a:rPr lang="en-US" dirty="0" smtClean="0">
                <a:solidFill>
                  <a:schemeClr val="bg1"/>
                </a:solidFill>
                <a:effectLst/>
                <a:latin typeface="Lucida Bright"/>
                <a:ea typeface="Times New Roman"/>
                <a:cs typeface="Times New Roman"/>
              </a:rPr>
              <a:t>. </a:t>
            </a:r>
            <a:endParaRPr lang="en-US" sz="2800" dirty="0" smtClean="0">
              <a:solidFill>
                <a:schemeClr val="bg1"/>
              </a:solidFill>
              <a:effectLst/>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89222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632</Words>
  <Application>Microsoft Office PowerPoint</Application>
  <PresentationFormat>On-screen Show (4:3)</PresentationFormat>
  <Paragraphs>91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Day and Night </vt:lpstr>
      <vt:lpstr>PowerPoint Presentation</vt:lpstr>
      <vt:lpstr>Why are there day and 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Discussion Question: </vt:lpstr>
      <vt:lpstr>PowerPoint Presentation</vt:lpstr>
      <vt:lpstr>PowerPoint Presentation</vt:lpstr>
      <vt:lpstr>PowerPoint Presentation</vt:lpstr>
      <vt:lpstr>PowerPoint Presentation</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 &amp; Beyond  4th Grade Science</dc:title>
  <dc:creator>Goodman, Camille</dc:creator>
  <cp:lastModifiedBy>Goodman, Camille</cp:lastModifiedBy>
  <cp:revision>90</cp:revision>
  <dcterms:created xsi:type="dcterms:W3CDTF">2014-01-21T03:19:41Z</dcterms:created>
  <dcterms:modified xsi:type="dcterms:W3CDTF">2014-02-21T01:45:54Z</dcterms:modified>
</cp:coreProperties>
</file>